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0" r:id="rId2"/>
    <p:sldId id="295" r:id="rId3"/>
    <p:sldId id="317" r:id="rId4"/>
    <p:sldId id="318" r:id="rId5"/>
    <p:sldId id="319" r:id="rId6"/>
    <p:sldId id="273" r:id="rId7"/>
    <p:sldId id="290" r:id="rId8"/>
    <p:sldId id="314" r:id="rId9"/>
    <p:sldId id="320" r:id="rId10"/>
    <p:sldId id="285" r:id="rId11"/>
    <p:sldId id="291" r:id="rId12"/>
    <p:sldId id="259" r:id="rId13"/>
    <p:sldId id="292" r:id="rId14"/>
    <p:sldId id="260" r:id="rId15"/>
    <p:sldId id="261" r:id="rId16"/>
    <p:sldId id="262" r:id="rId17"/>
    <p:sldId id="263" r:id="rId18"/>
    <p:sldId id="321" r:id="rId19"/>
    <p:sldId id="264" r:id="rId20"/>
    <p:sldId id="265" r:id="rId21"/>
    <p:sldId id="266" r:id="rId22"/>
    <p:sldId id="289" r:id="rId23"/>
    <p:sldId id="328" r:id="rId24"/>
    <p:sldId id="267" r:id="rId25"/>
    <p:sldId id="325" r:id="rId26"/>
    <p:sldId id="327" r:id="rId27"/>
    <p:sldId id="329" r:id="rId28"/>
    <p:sldId id="288" r:id="rId29"/>
    <p:sldId id="293" r:id="rId30"/>
    <p:sldId id="322" r:id="rId31"/>
    <p:sldId id="298" r:id="rId32"/>
    <p:sldId id="316" r:id="rId33"/>
    <p:sldId id="301" r:id="rId34"/>
    <p:sldId id="297" r:id="rId35"/>
    <p:sldId id="323" r:id="rId36"/>
    <p:sldId id="302" r:id="rId37"/>
    <p:sldId id="304" r:id="rId38"/>
    <p:sldId id="324" r:id="rId39"/>
    <p:sldId id="305" r:id="rId40"/>
    <p:sldId id="306" r:id="rId41"/>
    <p:sldId id="307" r:id="rId42"/>
    <p:sldId id="308" r:id="rId43"/>
    <p:sldId id="309" r:id="rId44"/>
    <p:sldId id="310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>
      <p:cViewPr varScale="1">
        <p:scale>
          <a:sx n="114" d="100"/>
          <a:sy n="114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FE6F-926E-4285-AEBF-9F30FFCB2C11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8C2FB-1F68-4772-9D9B-1C660B881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D6EC4-5B07-4436-A8CB-D908B572374B}" type="slidenum">
              <a:rPr lang="en-US"/>
              <a:pPr/>
              <a:t>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Remainder of the construction summary will deal with installation, integration and commissioning of the MD2 microdiffractometer at 24ID-E.</a:t>
            </a:r>
          </a:p>
          <a:p>
            <a:endParaRPr lang="en-US"/>
          </a:p>
          <a:p>
            <a:r>
              <a:rPr lang="en-US"/>
              <a:t>Two main efforts:</a:t>
            </a:r>
          </a:p>
          <a:p>
            <a:endParaRPr lang="en-US"/>
          </a:p>
          <a:p>
            <a:r>
              <a:rPr lang="en-US"/>
              <a:t>	Design and construction of a precision support structure providing stability and accurate height, transverse position pitch and yaw of the MD2 (relative to beam).</a:t>
            </a:r>
          </a:p>
          <a:p>
            <a:endParaRPr lang="en-US"/>
          </a:p>
          <a:p>
            <a:r>
              <a:rPr lang="en-US"/>
              <a:t>	Modifications to the 24ID-E end station and the MD2 itself to improve beam stability, reduce scattering background and safe the MD2 against collision with the cryostream head and thermal drift.</a:t>
            </a:r>
          </a:p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9C758-483C-47CB-B60A-F9C7F9E04C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BF499-DD35-4052-863F-AB7A50262CC8}" type="slidenum">
              <a:rPr lang="en-US"/>
              <a:pPr/>
              <a:t>32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355CA-DA87-43B8-BDC4-807971227A44}" type="slidenum">
              <a:rPr lang="en-US"/>
              <a:pPr/>
              <a:t>33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out:</a:t>
            </a:r>
          </a:p>
          <a:p>
            <a:r>
              <a:rPr lang="en-US"/>
              <a:t>	B station (containing bo ID monos)</a:t>
            </a:r>
          </a:p>
          <a:p>
            <a:r>
              <a:rPr lang="en-US"/>
              <a:t>	Each end station…which give beamline designation</a:t>
            </a:r>
          </a:p>
          <a:p>
            <a:endParaRPr lang="en-US"/>
          </a:p>
          <a:p>
            <a:r>
              <a:rPr lang="en-US"/>
              <a:t>	Point out last collumn: total flux in focused-monochromatic beam</a:t>
            </a:r>
          </a:p>
          <a:p>
            <a:r>
              <a:rPr lang="en-US"/>
              <a:t>                      24ID-C and 24ID-E direct measurement with calibrated ion 	chamber</a:t>
            </a:r>
          </a:p>
          <a:p>
            <a:endParaRPr lang="en-US"/>
          </a:p>
          <a:p>
            <a:r>
              <a:rPr lang="en-US"/>
              <a:t>	24BM-B estimated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7F00BF-3A7F-4849-BAE1-236045F18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AFF5-3B3A-4D3A-A2CB-52B33DA49439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AA6F-27F6-43D0-AA5B-F4171BF7E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Vector-Scanned </a:t>
            </a:r>
            <a:r>
              <a:rPr lang="en-US" dirty="0" err="1" smtClean="0"/>
              <a:t>Microcrystallographic</a:t>
            </a:r>
            <a:r>
              <a:rPr lang="en-US" dirty="0" smtClean="0"/>
              <a:t> Data Collection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Malcolm Capel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NE-CAT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Dept. Chemistry &amp; Chemical Biology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Cornell University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9" descr="Logo Low Res 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14413" cy="912813"/>
          </a:xfrm>
          <a:prstGeom prst="rect">
            <a:avLst/>
          </a:prstGeom>
          <a:noFill/>
        </p:spPr>
      </p:pic>
      <p:pic>
        <p:nvPicPr>
          <p:cNvPr id="5" name="Picture 20" descr="ncr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52400"/>
            <a:ext cx="3857625" cy="91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the Spanning Vector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210425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715000"/>
            <a:ext cx="488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mx</a:t>
            </a:r>
            <a:r>
              <a:rPr lang="en-US" sz="2400" dirty="0" smtClean="0"/>
              <a:t> = a1</a:t>
            </a:r>
            <a:r>
              <a:rPr lang="en-US" sz="2400" baseline="30000" dirty="0" smtClean="0"/>
              <a:t>.</a:t>
            </a:r>
            <a:r>
              <a:rPr lang="en-US" sz="2400" dirty="0" smtClean="0"/>
              <a:t>mz + b1       my </a:t>
            </a:r>
            <a:r>
              <a:rPr lang="en-US" sz="2400" smtClean="0"/>
              <a:t>=  a2</a:t>
            </a:r>
            <a:r>
              <a:rPr lang="en-US" sz="2400" baseline="30000" smtClean="0"/>
              <a:t>.</a:t>
            </a:r>
            <a:r>
              <a:rPr lang="en-US" sz="2400" smtClean="0"/>
              <a:t>mz  </a:t>
            </a:r>
            <a:r>
              <a:rPr lang="en-US" sz="2400" dirty="0" smtClean="0"/>
              <a:t>+  b2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81400"/>
            <a:ext cx="1390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Scan Algorithm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8768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Discrete Raster Scanning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637754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733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Scan Algorithm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nt_algorith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335584"/>
            <a:ext cx="5226390" cy="552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Raster Scanning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637754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752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Discrete &amp; Continuous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Rastered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9344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Thermus</a:t>
            </a:r>
            <a:r>
              <a:rPr lang="en-US" dirty="0" smtClean="0"/>
              <a:t> </a:t>
            </a:r>
            <a:r>
              <a:rPr lang="en-US" dirty="0" err="1" smtClean="0"/>
              <a:t>thermophilus</a:t>
            </a:r>
            <a:r>
              <a:rPr lang="en-US" dirty="0" smtClean="0"/>
              <a:t> 30S subunits P</a:t>
            </a:r>
            <a:r>
              <a:rPr lang="en-US" baseline="-25000" dirty="0" smtClean="0"/>
              <a:t>41212 </a:t>
            </a:r>
            <a:r>
              <a:rPr lang="en-US" dirty="0" smtClean="0"/>
              <a:t>   400x400x180  90x90x90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Discrete &amp; Continuous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Rastered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5" y="1524000"/>
            <a:ext cx="8858415" cy="50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Comparison of Discrete &amp; Continuous</a:t>
            </a:r>
            <a:br>
              <a:rPr lang="en-US" sz="3200" dirty="0" smtClean="0"/>
            </a:br>
            <a:r>
              <a:rPr lang="en-US" sz="3200" dirty="0" err="1" smtClean="0"/>
              <a:t>Rastered</a:t>
            </a:r>
            <a:r>
              <a:rPr lang="en-US" sz="3200" dirty="0" smtClean="0"/>
              <a:t> Data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8868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Auxiliary Scanned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Diffractive crystal alignment </a:t>
            </a:r>
          </a:p>
          <a:p>
            <a:pPr>
              <a:buNone/>
            </a:pPr>
            <a:r>
              <a:rPr lang="en-US" dirty="0" smtClean="0"/>
              <a:t>			 	</a:t>
            </a:r>
            <a:r>
              <a:rPr lang="en-US" sz="2400" dirty="0" smtClean="0"/>
              <a:t>Locate and align crystals embedded in 	   	 	opaque frozen </a:t>
            </a:r>
            <a:r>
              <a:rPr lang="en-US" sz="2400" dirty="0" err="1" smtClean="0"/>
              <a:t>cryomatrix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Occluded View alignment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sz="2400" dirty="0" smtClean="0"/>
              <a:t>1D diffractive alignment along vector 			normal to oblique orientation of sample.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err="1" smtClean="0"/>
              <a:t>Rastersnap</a:t>
            </a:r>
            <a:r>
              <a:rPr lang="en-US" sz="2800" dirty="0" smtClean="0"/>
              <a:t> 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sz="2400" dirty="0" smtClean="0"/>
              <a:t>Diffraction quality vs. position along scan 			vector.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1600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5257800"/>
            <a:ext cx="1625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52800"/>
            <a:ext cx="1600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Diffractive Alignment of Crystals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140274" cy="37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37537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My Documents\ne-cat\NCRR_DOCS\advisory_committee\RAC_APR_2011\diff_alig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67665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Beamline</a:t>
            </a:r>
            <a:r>
              <a:rPr lang="en-US" dirty="0" smtClean="0"/>
              <a:t> &amp; Control Software background.</a:t>
            </a:r>
          </a:p>
          <a:p>
            <a:r>
              <a:rPr lang="en-US" dirty="0" smtClean="0"/>
              <a:t>Description of vector-scanned data collection techniques.</a:t>
            </a:r>
          </a:p>
          <a:p>
            <a:r>
              <a:rPr lang="en-US" dirty="0" smtClean="0"/>
              <a:t>Comparison of </a:t>
            </a:r>
            <a:r>
              <a:rPr lang="en-US" dirty="0" err="1" smtClean="0"/>
              <a:t>rastered</a:t>
            </a:r>
            <a:r>
              <a:rPr lang="en-US" dirty="0" smtClean="0"/>
              <a:t> and continuously scanned data.</a:t>
            </a:r>
          </a:p>
          <a:p>
            <a:r>
              <a:rPr lang="en-US" dirty="0" err="1" smtClean="0"/>
              <a:t>Auxilliary</a:t>
            </a:r>
            <a:r>
              <a:rPr lang="en-US" dirty="0" smtClean="0"/>
              <a:t> scanned methods.</a:t>
            </a:r>
          </a:p>
          <a:p>
            <a:r>
              <a:rPr lang="en-US" dirty="0" smtClean="0"/>
              <a:t>Future enhancements.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RasterSnap</a:t>
            </a:r>
            <a:r>
              <a:rPr lang="en-US" sz="3200" dirty="0" smtClean="0"/>
              <a:t> Diffraction Quality Analysis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953000" cy="42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My Documents\ne-cat\NCRR_DOCS\advisory_committee\RAC_APR_2011\rastersnap_dl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95400"/>
            <a:ext cx="344078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RasterSnap</a:t>
            </a:r>
            <a:r>
              <a:rPr lang="en-US" sz="3200" dirty="0" smtClean="0"/>
              <a:t> Output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373540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86200"/>
            <a:ext cx="9144001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41915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Crystal Location via </a:t>
            </a:r>
            <a:r>
              <a:rPr lang="en-US" dirty="0" err="1" smtClean="0"/>
              <a:t>RasterSnap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12" y="1066800"/>
            <a:ext cx="47026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U:\raster_snap\distl_metric_dl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00600"/>
            <a:ext cx="5953125" cy="1905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4191000" cy="36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Occluded View Diffractive Alignment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324103" y="3924297"/>
            <a:ext cx="380996" cy="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occluded_view_dl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371600"/>
            <a:ext cx="3677163" cy="504895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419600" cy="2422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4419600" cy="2431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Future  Scanned Data Collection Developments: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4200" dirty="0"/>
              <a:t>Improved diffraction-based centering of opaque </a:t>
            </a:r>
            <a:r>
              <a:rPr lang="en-US" sz="4200" dirty="0" smtClean="0"/>
              <a:t>samples (faster, more effective).</a:t>
            </a:r>
          </a:p>
          <a:p>
            <a:pPr lvl="0">
              <a:buNone/>
            </a:pPr>
            <a:endParaRPr lang="en-US" sz="4200" dirty="0"/>
          </a:p>
          <a:p>
            <a:pPr lvl="0"/>
            <a:r>
              <a:rPr lang="en-US" sz="4200" smtClean="0"/>
              <a:t>Rapid 2D diffraction </a:t>
            </a:r>
            <a:r>
              <a:rPr lang="en-US" sz="4200" dirty="0"/>
              <a:t>metric measures for </a:t>
            </a:r>
            <a:r>
              <a:rPr lang="en-US" sz="4200" dirty="0" smtClean="0"/>
              <a:t>diffraction quality survey.</a:t>
            </a:r>
          </a:p>
          <a:p>
            <a:pPr lvl="0"/>
            <a:endParaRPr lang="en-US" sz="4200" dirty="0" smtClean="0"/>
          </a:p>
          <a:p>
            <a:pPr lvl="0"/>
            <a:r>
              <a:rPr lang="en-US" sz="4200" dirty="0" smtClean="0"/>
              <a:t>Increase framing speed of Q315 – replace MD2 data collection routines with Delta Tau macros.</a:t>
            </a:r>
          </a:p>
          <a:p>
            <a:pPr lvl="0"/>
            <a:endParaRPr lang="en-US" sz="4200" dirty="0"/>
          </a:p>
          <a:p>
            <a:pPr lvl="0"/>
            <a:r>
              <a:rPr lang="en-US" sz="4200" dirty="0"/>
              <a:t>Data collection strategy advisor:  Software package that will encapsulate the experience of our beam line scientists for providing guidance in the use of the beam lines and creation of optimized data collection </a:t>
            </a:r>
            <a:r>
              <a:rPr lang="en-US" sz="4200" dirty="0" smtClean="0"/>
              <a:t>strategies.</a:t>
            </a:r>
          </a:p>
          <a:p>
            <a:pPr lvl="0"/>
            <a:endParaRPr lang="en-US" sz="4200" dirty="0" smtClean="0"/>
          </a:p>
          <a:p>
            <a:pPr lvl="0"/>
            <a:r>
              <a:rPr lang="en-US" sz="4200" dirty="0" smtClean="0"/>
              <a:t>Adaptation of scanning routines for Pilatus 6M detector.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Multiple Spanning Vectors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308" y="1177132"/>
            <a:ext cx="7168091" cy="5376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Image-Analysis Guided Automatic</a:t>
            </a:r>
            <a:br>
              <a:rPr lang="en-US" dirty="0" smtClean="0"/>
            </a:br>
            <a:r>
              <a:rPr lang="en-US" dirty="0" smtClean="0"/>
              <a:t> Grid Scanning</a:t>
            </a:r>
            <a:endParaRPr lang="en-US" dirty="0"/>
          </a:p>
        </p:txBody>
      </p:sp>
      <p:pic>
        <p:nvPicPr>
          <p:cNvPr id="4" name="Picture 6" descr="N-micro1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 l="8250" t="13834" r="10374"/>
          <a:stretch>
            <a:fillRect/>
          </a:stretch>
        </p:blipFill>
        <p:spPr bwMode="auto">
          <a:xfrm>
            <a:off x="381000" y="3657600"/>
            <a:ext cx="2303462" cy="1828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38400"/>
            <a:ext cx="5522913" cy="414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Pilatus 6M Installation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81050"/>
            <a:ext cx="69532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17575"/>
          </a:xfrm>
        </p:spPr>
        <p:txBody>
          <a:bodyPr>
            <a:noAutofit/>
          </a:bodyPr>
          <a:lstStyle/>
          <a:p>
            <a:r>
              <a:rPr lang="en-US" sz="3200" dirty="0" smtClean="0"/>
              <a:t>Modifications to Support Pilatus 6M </a:t>
            </a:r>
            <a:r>
              <a:rPr lang="en-US" sz="3200" dirty="0" err="1" smtClean="0"/>
              <a:t>Shutterless</a:t>
            </a:r>
            <a:r>
              <a:rPr lang="en-US" sz="3200" dirty="0" smtClean="0"/>
              <a:t> Operation</a:t>
            </a:r>
            <a:endParaRPr lang="en-US" sz="3200" dirty="0"/>
          </a:p>
        </p:txBody>
      </p:sp>
      <p:pic>
        <p:nvPicPr>
          <p:cNvPr id="4" name="Picture 3" descr="Pilatus_6M_cu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09800"/>
            <a:ext cx="2514600" cy="2308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200" y="182880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Discrete Vector Scans:  </a:t>
            </a:r>
          </a:p>
          <a:p>
            <a:r>
              <a:rPr lang="en-US" dirty="0" smtClean="0"/>
              <a:t>   Work without modification  –&gt;  no effect on data collection </a:t>
            </a:r>
          </a:p>
          <a:p>
            <a:r>
              <a:rPr lang="en-US" dirty="0" smtClean="0"/>
              <a:t>   rate.</a:t>
            </a:r>
          </a:p>
          <a:p>
            <a:endParaRPr lang="en-US" dirty="0" smtClean="0"/>
          </a:p>
          <a:p>
            <a:r>
              <a:rPr lang="en-US" dirty="0" smtClean="0"/>
              <a:t>Continuous Vector Scans:  </a:t>
            </a:r>
          </a:p>
          <a:p>
            <a:r>
              <a:rPr lang="en-US" dirty="0" smtClean="0"/>
              <a:t>   Require a pause between frames for completion of </a:t>
            </a:r>
          </a:p>
          <a:p>
            <a:r>
              <a:rPr lang="en-US" dirty="0" smtClean="0"/>
              <a:t>   programmed centering axis motions  –&gt;  degradation</a:t>
            </a:r>
          </a:p>
          <a:p>
            <a:r>
              <a:rPr lang="en-US" dirty="0" smtClean="0"/>
              <a:t>   of data collection rate.</a:t>
            </a:r>
          </a:p>
          <a:p>
            <a:endParaRPr lang="en-US" dirty="0" smtClean="0"/>
          </a:p>
          <a:p>
            <a:r>
              <a:rPr lang="en-US" dirty="0" err="1" smtClean="0"/>
              <a:t>Rastersnap</a:t>
            </a:r>
            <a:r>
              <a:rPr lang="en-US" dirty="0" smtClean="0"/>
              <a:t> &amp; </a:t>
            </a:r>
            <a:r>
              <a:rPr lang="en-US" dirty="0" err="1" smtClean="0"/>
              <a:t>Diffrative</a:t>
            </a:r>
            <a:r>
              <a:rPr lang="en-US" dirty="0" smtClean="0"/>
              <a:t> Alignment:</a:t>
            </a:r>
          </a:p>
          <a:p>
            <a:r>
              <a:rPr lang="en-US" dirty="0" smtClean="0"/>
              <a:t>   Record MD2 centering stage encoder outputs as </a:t>
            </a:r>
          </a:p>
          <a:p>
            <a:r>
              <a:rPr lang="en-US" dirty="0" smtClean="0"/>
              <a:t>   frame metadata – reconstruct correlation between data </a:t>
            </a:r>
          </a:p>
          <a:p>
            <a:r>
              <a:rPr lang="en-US" dirty="0" smtClean="0"/>
              <a:t>   frames and </a:t>
            </a:r>
            <a:r>
              <a:rPr lang="en-US" dirty="0" err="1" smtClean="0"/>
              <a:t>mx,my,mz</a:t>
            </a:r>
            <a:r>
              <a:rPr lang="en-US" dirty="0" smtClean="0"/>
              <a:t>  positions as part of analysis.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  </a:t>
            </a:r>
            <a:br>
              <a:rPr lang="en-US" sz="3600" dirty="0" smtClean="0"/>
            </a:br>
            <a:r>
              <a:rPr lang="en-US" sz="3600" dirty="0" smtClean="0"/>
              <a:t>Benefits of Scanning Data Methods: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Makes best use of crystals larger than x-ray beam.</a:t>
            </a:r>
          </a:p>
          <a:p>
            <a:endParaRPr lang="en-US" dirty="0" smtClean="0"/>
          </a:p>
          <a:p>
            <a:r>
              <a:rPr lang="en-US" dirty="0" smtClean="0"/>
              <a:t>Mitigates radiation damage effects on data from large crystals and enables use of higher flux and full utilization of detector dynamic range.</a:t>
            </a:r>
          </a:p>
          <a:p>
            <a:endParaRPr lang="en-US" dirty="0" smtClean="0"/>
          </a:p>
          <a:p>
            <a:r>
              <a:rPr lang="en-US" dirty="0" smtClean="0"/>
              <a:t>Enables autoalignment of crystals, even in opaque matrices via diffractive alignment.</a:t>
            </a:r>
          </a:p>
          <a:p>
            <a:endParaRPr lang="en-US" dirty="0" smtClean="0"/>
          </a:p>
          <a:p>
            <a:r>
              <a:rPr lang="en-US" dirty="0" smtClean="0"/>
              <a:t>Useful for analyzing spatial distribution of diffraction quality.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Vector-Scanned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Definition: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Data collection in conjunction with programmed 	displacements of the sample along a 3-space vector (the 	spanning vector),  aligned to the major axis of the sample.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Vectorial</a:t>
            </a:r>
            <a:r>
              <a:rPr lang="en-US" dirty="0" smtClean="0"/>
              <a:t> displacements can be parallel or normal (at constant 	omega) to the spanning vector.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Vectorial</a:t>
            </a:r>
            <a:r>
              <a:rPr lang="en-US" dirty="0" smtClean="0"/>
              <a:t> sample displacements occur either between runs 	or between images.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	 	Crystal orientation matrix is invariant to displacements along 	the spanning vector.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RAPD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err="1" smtClean="0"/>
              <a:t>Kanagalaghatta</a:t>
            </a:r>
            <a:r>
              <a:rPr lang="en-US" dirty="0" smtClean="0"/>
              <a:t> </a:t>
            </a:r>
            <a:r>
              <a:rPr lang="en-US" dirty="0" err="1" smtClean="0"/>
              <a:t>Rajashankar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Frank Murphy</a:t>
            </a:r>
          </a:p>
          <a:p>
            <a:pPr lvl="1">
              <a:buNone/>
            </a:pPr>
            <a:r>
              <a:rPr lang="en-US" dirty="0" smtClean="0"/>
              <a:t> John Schuermann</a:t>
            </a:r>
          </a:p>
          <a:p>
            <a:pPr lvl="1">
              <a:buNone/>
            </a:pPr>
            <a:r>
              <a:rPr lang="en-US" dirty="0" smtClean="0"/>
              <a:t> David </a:t>
            </a:r>
            <a:r>
              <a:rPr lang="en-US" dirty="0" err="1" smtClean="0"/>
              <a:t>Neau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Aux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cat_membe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450"/>
            <a:ext cx="8610600" cy="6889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North Eastern CAT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590550"/>
            <a:ext cx="91630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020" y="0"/>
            <a:ext cx="32689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3276600" cy="242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7244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83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3567" y="4495800"/>
            <a:ext cx="12704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Beam Shaping System</a:t>
            </a:r>
            <a:endParaRPr lang="en-US" sz="28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367"/>
            <a:ext cx="9144000" cy="610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RAPD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Data Collection Capabilities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Frank Murphy, Jon </a:t>
            </a:r>
            <a:r>
              <a:rPr lang="en-US" dirty="0" err="1" smtClean="0"/>
              <a:t>Schuermann</a:t>
            </a:r>
            <a:r>
              <a:rPr lang="en-US" dirty="0" smtClean="0"/>
              <a:t>, David </a:t>
            </a:r>
            <a:r>
              <a:rPr lang="en-US" dirty="0" err="1" smtClean="0"/>
              <a:t>Neau</a:t>
            </a:r>
            <a:r>
              <a:rPr lang="en-US" dirty="0" smtClean="0"/>
              <a:t>, Kay Perry, </a:t>
            </a:r>
          </a:p>
          <a:p>
            <a:r>
              <a:rPr lang="en-US" dirty="0" err="1" smtClean="0"/>
              <a:t>Surajit</a:t>
            </a:r>
            <a:r>
              <a:rPr lang="en-US" dirty="0" smtClean="0"/>
              <a:t> Banerjee</a:t>
            </a:r>
          </a:p>
        </p:txBody>
      </p:sp>
    </p:spTree>
    <p:extLst>
      <p:ext uri="{BB962C8B-B14F-4D97-AF65-F5344CB8AC3E}">
        <p14:creationId xmlns:p14="http://schemas.microsoft.com/office/powerpoint/2010/main" xmlns="" val="19891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463" y="1600200"/>
            <a:ext cx="229577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800" b="1" dirty="0" smtClean="0"/>
              <a:t>&amp; </a:t>
            </a:r>
            <a:r>
              <a:rPr lang="en-US" sz="1800" b="1" dirty="0" err="1" smtClean="0"/>
              <a:t>RasterSnap</a:t>
            </a:r>
            <a:endParaRPr lang="en-US" sz="1800" b="1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1153" y="1983154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96846" y="2049641"/>
            <a:ext cx="8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DISTL</a:t>
            </a:r>
          </a:p>
          <a:p>
            <a:pPr algn="ctr"/>
            <a:r>
              <a:rPr lang="en-US" dirty="0" err="1" smtClean="0"/>
              <a:t>Labelit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495800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diffraction spot counts and resolution information.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618928" cy="31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80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7768493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Diffractive Alignment &amp; </a:t>
            </a:r>
            <a:r>
              <a:rPr lang="en-US" sz="3600" dirty="0" err="1" smtClean="0"/>
              <a:t>RasterSnap</a:t>
            </a:r>
            <a:endParaRPr lang="en-US" sz="3600" dirty="0" smtClean="0"/>
          </a:p>
          <a:p>
            <a:r>
              <a:rPr lang="en-US" sz="3600" dirty="0" err="1" smtClean="0"/>
              <a:t>Autoindex</a:t>
            </a:r>
            <a:r>
              <a:rPr lang="en-US" sz="3600" dirty="0" smtClean="0"/>
              <a:t> &amp; Strategy</a:t>
            </a:r>
          </a:p>
          <a:p>
            <a:r>
              <a:rPr lang="en-US" sz="3600" dirty="0" err="1" smtClean="0"/>
              <a:t>Minikappa</a:t>
            </a:r>
            <a:r>
              <a:rPr lang="en-US" sz="3600" dirty="0" smtClean="0"/>
              <a:t> Orientation</a:t>
            </a:r>
          </a:p>
          <a:p>
            <a:r>
              <a:rPr lang="en-US" sz="3600" dirty="0" smtClean="0"/>
              <a:t>Integration</a:t>
            </a:r>
          </a:p>
          <a:p>
            <a:r>
              <a:rPr lang="en-US" sz="3600" dirty="0" smtClean="0"/>
              <a:t>Merging</a:t>
            </a:r>
          </a:p>
          <a:p>
            <a:r>
              <a:rPr lang="en-US" sz="3600" dirty="0" smtClean="0"/>
              <a:t>MR</a:t>
            </a:r>
          </a:p>
          <a:p>
            <a:r>
              <a:rPr lang="en-US" sz="3600" dirty="0" smtClean="0"/>
              <a:t>SAD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829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463" y="1600200"/>
            <a:ext cx="229577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b="1" dirty="0" err="1" smtClean="0"/>
              <a:t>Autoindex</a:t>
            </a:r>
            <a:r>
              <a:rPr lang="en-US" sz="1800" b="1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39998" y="2706070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5653" y="2772557"/>
            <a:ext cx="125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Labelit</a:t>
            </a:r>
            <a:endParaRPr lang="en-US" dirty="0" smtClean="0"/>
          </a:p>
          <a:p>
            <a:pPr algn="ctr"/>
            <a:r>
              <a:rPr lang="en-US" dirty="0" err="1" smtClean="0"/>
              <a:t>Mosflm</a:t>
            </a:r>
            <a:endParaRPr lang="en-US" dirty="0" smtClean="0"/>
          </a:p>
          <a:p>
            <a:pPr algn="ctr"/>
            <a:r>
              <a:rPr lang="en-US" dirty="0" err="1" smtClean="0"/>
              <a:t>Raddose</a:t>
            </a:r>
            <a:endParaRPr lang="en-US" dirty="0" smtClean="0"/>
          </a:p>
          <a:p>
            <a:pPr algn="ctr"/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7797" y="4874837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optimal strategies for data collection.</a:t>
            </a:r>
            <a:endParaRPr lang="en-US" dirty="0"/>
          </a:p>
        </p:txBody>
      </p:sp>
      <p:pic>
        <p:nvPicPr>
          <p:cNvPr id="3" name="Picture 2" descr="screen-capture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960" y="1505665"/>
            <a:ext cx="3816475" cy="3232411"/>
          </a:xfrm>
          <a:prstGeom prst="rect">
            <a:avLst/>
          </a:prstGeom>
        </p:spPr>
      </p:pic>
      <p:pic>
        <p:nvPicPr>
          <p:cNvPr id="9" name="Picture 8" descr="screen-capture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745" y="1505665"/>
            <a:ext cx="3810905" cy="29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2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Vector-Scanned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b="1" dirty="0" smtClean="0"/>
              <a:t>Motivation:</a:t>
            </a:r>
          </a:p>
          <a:p>
            <a:endParaRPr lang="en-US" sz="2800" dirty="0" smtClean="0"/>
          </a:p>
          <a:p>
            <a:pPr marL="914400" lvl="1" indent="-457200">
              <a:buNone/>
            </a:pPr>
            <a:r>
              <a:rPr lang="en-US" sz="2000" dirty="0" smtClean="0"/>
              <a:t>	</a:t>
            </a:r>
            <a:r>
              <a:rPr lang="en-US" sz="3200" dirty="0" smtClean="0"/>
              <a:t>Efficient use of crystals larger than beam size.</a:t>
            </a:r>
          </a:p>
          <a:p>
            <a:pPr marL="914400" lvl="1" indent="-457200">
              <a:buAutoNum type="arabicParenR"/>
            </a:pPr>
            <a:endParaRPr lang="en-US" sz="3200" dirty="0" smtClean="0"/>
          </a:p>
          <a:p>
            <a:pPr marL="914400" lvl="1" indent="-457200">
              <a:buNone/>
            </a:pPr>
            <a:r>
              <a:rPr lang="en-US" sz="3200" dirty="0" smtClean="0"/>
              <a:t>	Minimize impact of radiation damage on data quality by spreading damage out over the entire scanned volume…permits use of more intense beams, and more optimal use of detector dynamic range.</a:t>
            </a:r>
          </a:p>
          <a:p>
            <a:pPr marL="914400" lvl="1" indent="-457200">
              <a:buAutoNum type="arabicParenR"/>
            </a:pPr>
            <a:endParaRPr lang="en-US" sz="3200" dirty="0" smtClean="0"/>
          </a:p>
          <a:p>
            <a:pPr marL="914400" lvl="1" indent="-457200">
              <a:buNone/>
            </a:pPr>
            <a:r>
              <a:rPr lang="en-US" sz="3200" dirty="0" smtClean="0"/>
              <a:t>	Find and utilize best region of large crystals.</a:t>
            </a:r>
          </a:p>
          <a:p>
            <a:pPr marL="914400" lvl="1" indent="-457200">
              <a:buAutoNum type="arabicParenR"/>
            </a:pPr>
            <a:endParaRPr lang="en-US" sz="3200" dirty="0" smtClean="0"/>
          </a:p>
          <a:p>
            <a:pPr marL="914400" lvl="1" indent="-457200">
              <a:buNone/>
            </a:pPr>
            <a:r>
              <a:rPr lang="en-US" sz="3200" dirty="0" smtClean="0"/>
              <a:t>	Align crystals embedded in opaque matrices (e.g. ice contaminated samples, bi-phases.</a:t>
            </a:r>
          </a:p>
          <a:p>
            <a:endParaRPr lang="en-US" sz="2800" dirty="0" smtClean="0"/>
          </a:p>
          <a:p>
            <a:pPr marL="971550" lvl="1" indent="-514350">
              <a:buAutoNum type="arabicParenR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846" y="1600200"/>
            <a:ext cx="24032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b="1" dirty="0" err="1" smtClean="0"/>
              <a:t>Minikappa</a:t>
            </a:r>
            <a:r>
              <a:rPr lang="en-US" sz="1800" b="1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39998" y="3282441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5653" y="3348928"/>
            <a:ext cx="12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3051" y="4874837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</a:t>
            </a:r>
            <a:r>
              <a:rPr lang="en-US" dirty="0" err="1" smtClean="0"/>
              <a:t>minikappa</a:t>
            </a:r>
            <a:r>
              <a:rPr lang="en-US" dirty="0" smtClean="0"/>
              <a:t> settings for different requirements: </a:t>
            </a:r>
            <a:r>
              <a:rPr lang="en-US" i="1" dirty="0" smtClean="0"/>
              <a:t>long, anomalous, smart, a*, b*, c*, split axes</a:t>
            </a:r>
          </a:p>
          <a:p>
            <a:r>
              <a:rPr lang="en-US" dirty="0" smtClean="0"/>
              <a:t>Settings can be sent to beamline by </a:t>
            </a:r>
            <a:r>
              <a:rPr lang="en-US" dirty="0" err="1" smtClean="0"/>
              <a:t>doubleclick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screen-capture-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211" y="1600199"/>
            <a:ext cx="3840480" cy="31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3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846" y="1600200"/>
            <a:ext cx="24032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b="1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39998" y="3858825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5653" y="2938630"/>
            <a:ext cx="125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XDS</a:t>
            </a:r>
          </a:p>
          <a:p>
            <a:pPr algn="ctr"/>
            <a:r>
              <a:rPr lang="en-US" dirty="0" err="1" smtClean="0"/>
              <a:t>Scala</a:t>
            </a:r>
            <a:endParaRPr lang="en-US" dirty="0" smtClean="0"/>
          </a:p>
          <a:p>
            <a:pPr algn="ctr"/>
            <a:r>
              <a:rPr lang="en-US" dirty="0" smtClean="0"/>
              <a:t>Pointless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3051" y="4874837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real time integration, simplified statistics presentation and full analysis.</a:t>
            </a:r>
          </a:p>
        </p:txBody>
      </p:sp>
      <p:pic>
        <p:nvPicPr>
          <p:cNvPr id="3" name="Picture 2" descr="screen-capture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191" y="1600200"/>
            <a:ext cx="3840480" cy="3138586"/>
          </a:xfrm>
          <a:prstGeom prst="rect">
            <a:avLst/>
          </a:prstGeom>
        </p:spPr>
      </p:pic>
      <p:pic>
        <p:nvPicPr>
          <p:cNvPr id="9" name="Picture 8" descr="screen-capture-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191" y="1600200"/>
            <a:ext cx="3840480" cy="2992789"/>
          </a:xfrm>
          <a:prstGeom prst="rect">
            <a:avLst/>
          </a:prstGeom>
        </p:spPr>
      </p:pic>
      <p:pic>
        <p:nvPicPr>
          <p:cNvPr id="10" name="Picture 9" descr="screen-capture-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191" y="1600200"/>
            <a:ext cx="3840480" cy="32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7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846" y="1600200"/>
            <a:ext cx="24032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b="1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39998" y="4444979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5653" y="3788526"/>
            <a:ext cx="125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Scala</a:t>
            </a:r>
            <a:endParaRPr lang="en-US" dirty="0" smtClean="0"/>
          </a:p>
          <a:p>
            <a:pPr algn="ctr"/>
            <a:r>
              <a:rPr lang="en-US" dirty="0" smtClean="0"/>
              <a:t>Pointless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3051" y="4874837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merging for two datasets with full analysis.</a:t>
            </a:r>
          </a:p>
        </p:txBody>
      </p:sp>
      <p:pic>
        <p:nvPicPr>
          <p:cNvPr id="9" name="Picture 8" descr="screen-capture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191" y="1600200"/>
            <a:ext cx="3840480" cy="31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7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846" y="1600200"/>
            <a:ext cx="24032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b="1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87769" y="5021363"/>
            <a:ext cx="2930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5653" y="4364910"/>
            <a:ext cx="125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Phaser</a:t>
            </a:r>
            <a:endParaRPr lang="en-US" dirty="0" smtClean="0"/>
          </a:p>
          <a:p>
            <a:pPr algn="ctr"/>
            <a:r>
              <a:rPr lang="en-US" dirty="0" err="1" smtClean="0"/>
              <a:t>Phenix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3051" y="4874837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robust molecular replacement from starting PDB code or file.</a:t>
            </a:r>
            <a:endParaRPr lang="en-US" dirty="0"/>
          </a:p>
        </p:txBody>
      </p:sp>
      <p:pic>
        <p:nvPicPr>
          <p:cNvPr id="9" name="Picture 8" descr="screen-capture-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60" y="1613179"/>
            <a:ext cx="3840480" cy="26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6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846" y="1600200"/>
            <a:ext cx="24032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b="1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87769" y="5618837"/>
            <a:ext cx="2930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5653" y="4962384"/>
            <a:ext cx="125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ShelX</a:t>
            </a:r>
            <a:endParaRPr lang="en-US" dirty="0" smtClean="0"/>
          </a:p>
          <a:p>
            <a:pPr algn="ctr"/>
            <a:r>
              <a:rPr lang="en-US" dirty="0" err="1" smtClean="0"/>
              <a:t>Phenix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3051" y="4874837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fast structure solution with minimal user inputs in all possible </a:t>
            </a:r>
            <a:r>
              <a:rPr lang="en-US" dirty="0" err="1" smtClean="0"/>
              <a:t>spacegroups</a:t>
            </a:r>
            <a:r>
              <a:rPr lang="en-US" dirty="0" smtClean="0"/>
              <a:t> simultaneously.</a:t>
            </a:r>
          </a:p>
        </p:txBody>
      </p:sp>
      <p:pic>
        <p:nvPicPr>
          <p:cNvPr id="3" name="Picture 2" descr="screen-capture-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60" y="1600200"/>
            <a:ext cx="3840480" cy="2945958"/>
          </a:xfrm>
          <a:prstGeom prst="rect">
            <a:avLst/>
          </a:prstGeom>
        </p:spPr>
      </p:pic>
      <p:pic>
        <p:nvPicPr>
          <p:cNvPr id="7" name="Picture 6" descr="screen-capture-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60" y="1600200"/>
            <a:ext cx="3840480" cy="31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4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ALS-Type Sample Loader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4104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Vector-Scanned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/>
              <a:t>Implementation: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400" dirty="0" smtClean="0"/>
              <a:t>Exploitation of MD2’s crystal visualization capabilities and the 	high precision and reproducibility of the MD2’s crystal 	alignment system.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	ADSC multiplex control socket – programming of all aspects of 	data collection under beam line control system scripting 	engine (Console).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ADSC control system modified to support per Frame  or Per 	Run MD2 </a:t>
            </a:r>
            <a:r>
              <a:rPr lang="en-US" sz="2400" dirty="0" err="1" smtClean="0"/>
              <a:t>x,y,z</a:t>
            </a:r>
            <a:r>
              <a:rPr lang="en-US" sz="2400" dirty="0" smtClean="0"/>
              <a:t> crystal centering axis adjustment.</a:t>
            </a:r>
          </a:p>
          <a:p>
            <a:endParaRPr lang="en-US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md2_func_close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0"/>
            <a:ext cx="3733800" cy="3190943"/>
          </a:xfrm>
          <a:noFill/>
          <a:ln/>
        </p:spPr>
      </p:pic>
      <p:pic>
        <p:nvPicPr>
          <p:cNvPr id="18441" name="Picture 9" descr="md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3201987"/>
            <a:ext cx="7239000" cy="3684134"/>
          </a:xfr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2400"/>
            <a:ext cx="2819400" cy="29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334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Changes to MD2 Control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NE-CAT Server Architecture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14425"/>
            <a:ext cx="78676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RAPD Functionalities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463" y="1600200"/>
            <a:ext cx="229577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Diffractive Alignment</a:t>
            </a:r>
          </a:p>
          <a:p>
            <a:pPr marL="0" indent="0" algn="ctr">
              <a:buNone/>
            </a:pPr>
            <a:r>
              <a:rPr lang="en-US" sz="1800" b="1" dirty="0" smtClean="0"/>
              <a:t>&amp; </a:t>
            </a:r>
            <a:r>
              <a:rPr lang="en-US" sz="1800" b="1" dirty="0" err="1" smtClean="0"/>
              <a:t>RasterSnap</a:t>
            </a:r>
            <a:endParaRPr lang="en-US" sz="1800" b="1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1153" y="1983154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96846" y="2049641"/>
            <a:ext cx="8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DISTL</a:t>
            </a:r>
          </a:p>
          <a:p>
            <a:pPr algn="ctr"/>
            <a:r>
              <a:rPr lang="en-US" dirty="0" err="1" smtClean="0"/>
              <a:t>Labelit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000" y="4503615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diffraction spot counts and resolution information.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34463" y="1629507"/>
            <a:ext cx="22957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smtClean="0"/>
              <a:t>Diffractive Alignment</a:t>
            </a:r>
          </a:p>
          <a:p>
            <a:pPr marL="0" indent="0" algn="ctr">
              <a:buFont typeface="Arial"/>
              <a:buNone/>
            </a:pPr>
            <a:r>
              <a:rPr lang="en-US" sz="1600" smtClean="0"/>
              <a:t>&amp; RasterSnap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800" b="1" smtClean="0"/>
              <a:t>Autoindex &amp; Strategy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Minikappa Orientation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Integration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Merging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MR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SAD</a:t>
            </a:r>
          </a:p>
          <a:p>
            <a:pPr marL="0" indent="0" algn="ctr">
              <a:buFont typeface="Arial"/>
              <a:buNone/>
            </a:pP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39998" y="2735377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5653" y="2801864"/>
            <a:ext cx="125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Labelit</a:t>
            </a:r>
            <a:endParaRPr lang="en-US" dirty="0" smtClean="0"/>
          </a:p>
          <a:p>
            <a:pPr algn="ctr"/>
            <a:r>
              <a:rPr lang="en-US" dirty="0" err="1" smtClean="0"/>
              <a:t>Mosflm</a:t>
            </a:r>
            <a:endParaRPr lang="en-US" dirty="0" smtClean="0"/>
          </a:p>
          <a:p>
            <a:pPr algn="ctr"/>
            <a:r>
              <a:rPr lang="en-US" dirty="0" err="1" smtClean="0"/>
              <a:t>Raddose</a:t>
            </a:r>
            <a:endParaRPr lang="en-US" dirty="0" smtClean="0"/>
          </a:p>
          <a:p>
            <a:pPr algn="ctr"/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47797" y="4904144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optimal strategies for data collection.</a:t>
            </a:r>
            <a:endParaRPr lang="en-US" dirty="0"/>
          </a:p>
        </p:txBody>
      </p:sp>
      <p:pic>
        <p:nvPicPr>
          <p:cNvPr id="18" name="Picture 17" descr="screen-capture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66" y="1430546"/>
            <a:ext cx="3816475" cy="3232411"/>
          </a:xfrm>
          <a:prstGeom prst="rect">
            <a:avLst/>
          </a:prstGeom>
        </p:spPr>
      </p:pic>
      <p:pic>
        <p:nvPicPr>
          <p:cNvPr id="19" name="Picture 18" descr="screen-capture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51" y="1589524"/>
            <a:ext cx="3810905" cy="2914454"/>
          </a:xfrm>
          <a:prstGeom prst="rect">
            <a:avLst/>
          </a:prstGeom>
        </p:spPr>
      </p:pic>
      <p:sp>
        <p:nvSpPr>
          <p:cNvPr id="25" name="Content Placeholder 3"/>
          <p:cNvSpPr txBox="1">
            <a:spLocks/>
          </p:cNvSpPr>
          <p:nvPr/>
        </p:nvSpPr>
        <p:spPr>
          <a:xfrm>
            <a:off x="175846" y="1629507"/>
            <a:ext cx="24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800" b="1" dirty="0" err="1" smtClean="0"/>
              <a:t>Minikappa</a:t>
            </a:r>
            <a:r>
              <a:rPr lang="en-US" sz="1800" b="1" dirty="0" smtClean="0"/>
              <a:t> Orientation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Font typeface="Arial"/>
              <a:buNone/>
            </a:pP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39998" y="3311748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35653" y="3378235"/>
            <a:ext cx="12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3051" y="4904144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</a:t>
            </a:r>
            <a:r>
              <a:rPr lang="en-US" dirty="0" err="1" smtClean="0"/>
              <a:t>minikappa</a:t>
            </a:r>
            <a:r>
              <a:rPr lang="en-US" dirty="0" smtClean="0"/>
              <a:t> settings for different requirements: </a:t>
            </a:r>
            <a:r>
              <a:rPr lang="en-US" i="1" dirty="0" smtClean="0"/>
              <a:t>long, anomalous, smart, a*, b*, c*, split axes</a:t>
            </a:r>
          </a:p>
          <a:p>
            <a:r>
              <a:rPr lang="en-US" dirty="0" smtClean="0"/>
              <a:t>Settings can be sent to beamline by </a:t>
            </a:r>
            <a:r>
              <a:rPr lang="en-US" dirty="0" err="1" smtClean="0"/>
              <a:t>doubleclick</a:t>
            </a:r>
            <a:r>
              <a:rPr lang="en-US" dirty="0" smtClean="0"/>
              <a:t>.</a:t>
            </a:r>
          </a:p>
        </p:txBody>
      </p:sp>
      <p:pic>
        <p:nvPicPr>
          <p:cNvPr id="29" name="Picture 28" descr="screen-capture-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493480"/>
            <a:ext cx="3840480" cy="3106542"/>
          </a:xfrm>
          <a:prstGeom prst="rect">
            <a:avLst/>
          </a:prstGeom>
        </p:spPr>
      </p:pic>
      <p:sp>
        <p:nvSpPr>
          <p:cNvPr id="35" name="Content Placeholder 3"/>
          <p:cNvSpPr txBox="1">
            <a:spLocks/>
          </p:cNvSpPr>
          <p:nvPr/>
        </p:nvSpPr>
        <p:spPr>
          <a:xfrm>
            <a:off x="175846" y="1629507"/>
            <a:ext cx="24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800" b="1" dirty="0" smtClean="0"/>
              <a:t>Integration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Font typeface="Arial"/>
              <a:buNone/>
            </a:pP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998" y="3888132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35653" y="2967937"/>
            <a:ext cx="125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XDS</a:t>
            </a:r>
          </a:p>
          <a:p>
            <a:pPr algn="ctr"/>
            <a:r>
              <a:rPr lang="en-US" dirty="0" err="1" smtClean="0"/>
              <a:t>Scala</a:t>
            </a:r>
            <a:endParaRPr lang="en-US" dirty="0" smtClean="0"/>
          </a:p>
          <a:p>
            <a:pPr algn="ctr"/>
            <a:r>
              <a:rPr lang="en-US" dirty="0" smtClean="0"/>
              <a:t>Pointless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83051" y="4904144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real time integration, simplified statistics presentation and full analysis.</a:t>
            </a:r>
          </a:p>
        </p:txBody>
      </p:sp>
      <p:pic>
        <p:nvPicPr>
          <p:cNvPr id="39" name="Picture 38" descr="screen-capture-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477458"/>
            <a:ext cx="3840480" cy="3138586"/>
          </a:xfrm>
          <a:prstGeom prst="rect">
            <a:avLst/>
          </a:prstGeom>
        </p:spPr>
      </p:pic>
      <p:pic>
        <p:nvPicPr>
          <p:cNvPr id="40" name="Picture 39" descr="screen-capture-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550357"/>
            <a:ext cx="3840480" cy="2992789"/>
          </a:xfrm>
          <a:prstGeom prst="rect">
            <a:avLst/>
          </a:prstGeom>
        </p:spPr>
      </p:pic>
      <p:pic>
        <p:nvPicPr>
          <p:cNvPr id="41" name="Picture 40" descr="screen-capture-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417638"/>
            <a:ext cx="3840480" cy="3258227"/>
          </a:xfrm>
          <a:prstGeom prst="rect">
            <a:avLst/>
          </a:prstGeom>
        </p:spPr>
      </p:pic>
      <p:sp>
        <p:nvSpPr>
          <p:cNvPr id="42" name="Content Placeholder 3"/>
          <p:cNvSpPr txBox="1">
            <a:spLocks/>
          </p:cNvSpPr>
          <p:nvPr/>
        </p:nvSpPr>
        <p:spPr>
          <a:xfrm>
            <a:off x="175846" y="1635474"/>
            <a:ext cx="24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800" b="1" dirty="0" smtClean="0"/>
              <a:t>Merging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MR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Font typeface="Arial"/>
              <a:buNone/>
            </a:pP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539998" y="4480253"/>
            <a:ext cx="21785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35653" y="3823800"/>
            <a:ext cx="125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Scala</a:t>
            </a:r>
            <a:endParaRPr lang="en-US" dirty="0" smtClean="0"/>
          </a:p>
          <a:p>
            <a:pPr algn="ctr"/>
            <a:r>
              <a:rPr lang="en-US" dirty="0" smtClean="0"/>
              <a:t>Pointless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83051" y="4910111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merging for two datasets with full analysis.</a:t>
            </a:r>
          </a:p>
        </p:txBody>
      </p:sp>
      <p:pic>
        <p:nvPicPr>
          <p:cNvPr id="46" name="Picture 45" descr="screen-capture-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477458"/>
            <a:ext cx="3840480" cy="3138586"/>
          </a:xfrm>
          <a:prstGeom prst="rect">
            <a:avLst/>
          </a:prstGeom>
        </p:spPr>
      </p:pic>
      <p:sp>
        <p:nvSpPr>
          <p:cNvPr id="52" name="Content Placeholder 3"/>
          <p:cNvSpPr txBox="1">
            <a:spLocks/>
          </p:cNvSpPr>
          <p:nvPr/>
        </p:nvSpPr>
        <p:spPr>
          <a:xfrm>
            <a:off x="175846" y="1635474"/>
            <a:ext cx="24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Diffractive Alignment</a:t>
            </a:r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&amp; </a:t>
            </a:r>
            <a:r>
              <a:rPr lang="en-US" sz="1600" dirty="0" err="1" smtClean="0"/>
              <a:t>RasterSnap</a:t>
            </a:r>
            <a:endParaRPr lang="en-US" sz="1600" dirty="0" smtClean="0"/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err="1" smtClean="0"/>
              <a:t>Autoindex</a:t>
            </a:r>
            <a:r>
              <a:rPr lang="en-US" sz="1600" dirty="0" smtClean="0"/>
              <a:t> &amp; Strategy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err="1" smtClean="0"/>
              <a:t>Minikappa</a:t>
            </a:r>
            <a:r>
              <a:rPr lang="en-US" sz="1600" dirty="0" smtClean="0"/>
              <a:t> Orientation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Integration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Merging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800" b="1" dirty="0" smtClean="0"/>
              <a:t>MR</a:t>
            </a:r>
          </a:p>
          <a:p>
            <a:pPr marL="0" indent="0" algn="ctr">
              <a:buFont typeface="Arial"/>
              <a:buNone/>
            </a:pPr>
            <a:endParaRPr lang="en-US" sz="1600" dirty="0" smtClean="0"/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SAD</a:t>
            </a:r>
          </a:p>
          <a:p>
            <a:pPr marL="0" indent="0" algn="ctr">
              <a:buFont typeface="Arial"/>
              <a:buNone/>
            </a:pP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787769" y="5056637"/>
            <a:ext cx="2930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5653" y="4400184"/>
            <a:ext cx="125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Phaser</a:t>
            </a:r>
            <a:endParaRPr lang="en-US" dirty="0" smtClean="0"/>
          </a:p>
          <a:p>
            <a:pPr algn="ctr"/>
            <a:r>
              <a:rPr lang="en-US" dirty="0" err="1" smtClean="0"/>
              <a:t>Phenix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883051" y="491011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robust molecular replacement from starting PDB code or file.</a:t>
            </a:r>
            <a:endParaRPr lang="en-US" dirty="0"/>
          </a:p>
        </p:txBody>
      </p:sp>
      <p:pic>
        <p:nvPicPr>
          <p:cNvPr id="56" name="Picture 55" descr="screen-capture-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700193"/>
            <a:ext cx="3840480" cy="2693117"/>
          </a:xfrm>
          <a:prstGeom prst="rect">
            <a:avLst/>
          </a:prstGeom>
        </p:spPr>
      </p:pic>
      <p:sp>
        <p:nvSpPr>
          <p:cNvPr id="57" name="Content Placeholder 3"/>
          <p:cNvSpPr txBox="1">
            <a:spLocks/>
          </p:cNvSpPr>
          <p:nvPr/>
        </p:nvSpPr>
        <p:spPr>
          <a:xfrm>
            <a:off x="175846" y="1635474"/>
            <a:ext cx="24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smtClean="0"/>
              <a:t>Diffractive Alignment</a:t>
            </a:r>
          </a:p>
          <a:p>
            <a:pPr marL="0" indent="0" algn="ctr">
              <a:buFont typeface="Arial"/>
              <a:buNone/>
            </a:pPr>
            <a:r>
              <a:rPr lang="en-US" sz="1600" smtClean="0"/>
              <a:t>&amp; RasterSnap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Autoindex &amp; Strategy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Minikappa Orientation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Integration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Merging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600" smtClean="0"/>
              <a:t>MR</a:t>
            </a:r>
          </a:p>
          <a:p>
            <a:pPr marL="0" indent="0" algn="ctr">
              <a:buFont typeface="Arial"/>
              <a:buNone/>
            </a:pPr>
            <a:endParaRPr lang="en-US" sz="1600" smtClean="0"/>
          </a:p>
          <a:p>
            <a:pPr marL="0" indent="0" algn="ctr">
              <a:buFont typeface="Arial"/>
              <a:buNone/>
            </a:pPr>
            <a:r>
              <a:rPr lang="en-US" sz="1800" b="1" smtClean="0"/>
              <a:t>SAD</a:t>
            </a:r>
          </a:p>
          <a:p>
            <a:pPr marL="0" indent="0" algn="ctr">
              <a:buFont typeface="Arial"/>
              <a:buNone/>
            </a:pP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787769" y="5654111"/>
            <a:ext cx="2930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35653" y="4997658"/>
            <a:ext cx="125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ShelX</a:t>
            </a:r>
            <a:endParaRPr lang="en-US" dirty="0" smtClean="0"/>
          </a:p>
          <a:p>
            <a:pPr algn="ctr"/>
            <a:r>
              <a:rPr lang="en-US" dirty="0" err="1" smtClean="0"/>
              <a:t>Phenix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83051" y="491011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RAPD provides fast structure solution with minimal user inputs in all possible </a:t>
            </a:r>
            <a:r>
              <a:rPr lang="en-US" dirty="0" err="1" smtClean="0"/>
              <a:t>spacegroups</a:t>
            </a:r>
            <a:r>
              <a:rPr lang="en-US" dirty="0" smtClean="0"/>
              <a:t> simultaneously.</a:t>
            </a:r>
          </a:p>
        </p:txBody>
      </p:sp>
      <p:pic>
        <p:nvPicPr>
          <p:cNvPr id="61" name="Picture 60" descr="screen-capture-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573772"/>
            <a:ext cx="3840480" cy="2945958"/>
          </a:xfrm>
          <a:prstGeom prst="rect">
            <a:avLst/>
          </a:prstGeom>
        </p:spPr>
      </p:pic>
      <p:pic>
        <p:nvPicPr>
          <p:cNvPr id="62" name="Picture 61" descr="screen-capture-9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467135"/>
            <a:ext cx="3840480" cy="3159233"/>
          </a:xfrm>
          <a:prstGeom prst="rect">
            <a:avLst/>
          </a:prstGeom>
        </p:spPr>
      </p:pic>
      <p:pic>
        <p:nvPicPr>
          <p:cNvPr id="9" name="Picture 8" descr="image.bmp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3" y="1196935"/>
            <a:ext cx="3840480" cy="3297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55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/>
      <p:bldP spid="14" grpId="1"/>
      <p:bldP spid="16" grpId="0"/>
      <p:bldP spid="16" grpId="1"/>
      <p:bldP spid="17" grpId="0"/>
      <p:bldP spid="17" grpId="1"/>
      <p:bldP spid="25" grpId="0"/>
      <p:bldP spid="25" grpId="1"/>
      <p:bldP spid="27" grpId="0"/>
      <p:bldP spid="27" grpId="1"/>
      <p:bldP spid="28" grpId="0"/>
      <p:bldP spid="28" grpId="1"/>
      <p:bldP spid="35" grpId="0"/>
      <p:bldP spid="35" grpId="1"/>
      <p:bldP spid="37" grpId="0"/>
      <p:bldP spid="37" grpId="1"/>
      <p:bldP spid="38" grpId="0"/>
      <p:bldP spid="38" grpId="1"/>
      <p:bldP spid="42" grpId="0"/>
      <p:bldP spid="42" grpId="1"/>
      <p:bldP spid="44" grpId="0"/>
      <p:bldP spid="44" grpId="1"/>
      <p:bldP spid="45" grpId="0"/>
      <p:bldP spid="45" grpId="1"/>
      <p:bldP spid="52" grpId="0"/>
      <p:bldP spid="52" grpId="1"/>
      <p:bldP spid="54" grpId="0"/>
      <p:bldP spid="54" grpId="1"/>
      <p:bldP spid="55" grpId="0"/>
      <p:bldP spid="55" grpId="1"/>
      <p:bldP spid="57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Scanned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5181600" cy="4525963"/>
          </a:xfrm>
        </p:spPr>
        <p:txBody>
          <a:bodyPr/>
          <a:lstStyle/>
          <a:p>
            <a:r>
              <a:rPr lang="en-US" dirty="0" smtClean="0"/>
              <a:t>Discrete Raster Scans</a:t>
            </a:r>
          </a:p>
          <a:p>
            <a:pPr>
              <a:buNone/>
            </a:pPr>
            <a:r>
              <a:rPr lang="en-US" sz="2400" dirty="0" smtClean="0"/>
              <a:t>	Complete or partial runs collected at a set of points along the spanning vector</a:t>
            </a:r>
          </a:p>
          <a:p>
            <a:endParaRPr lang="en-US" dirty="0" smtClean="0"/>
          </a:p>
          <a:p>
            <a:r>
              <a:rPr lang="en-US" dirty="0" smtClean="0"/>
              <a:t>Continuous Vector Scans</a:t>
            </a:r>
          </a:p>
          <a:p>
            <a:pPr>
              <a:buNone/>
            </a:pPr>
            <a:r>
              <a:rPr lang="en-US" sz="2400" dirty="0" smtClean="0"/>
              <a:t>	Displacements along the spanning vector following each exposure of a run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895</Words>
  <Application>Microsoft Office PowerPoint</Application>
  <PresentationFormat>On-screen Show (4:3)</PresentationFormat>
  <Paragraphs>399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Vector-Scanned Microcrystallographic Data Collection Techniques</vt:lpstr>
      <vt:lpstr>Agenda</vt:lpstr>
      <vt:lpstr>Vector-Scanned Data Collection</vt:lpstr>
      <vt:lpstr>Vector-Scanned Data Collection</vt:lpstr>
      <vt:lpstr>Vector-Scanned Data Collection</vt:lpstr>
      <vt:lpstr>Slide 6</vt:lpstr>
      <vt:lpstr>Changes to MD2 Control System</vt:lpstr>
      <vt:lpstr>RAPD Functionalities</vt:lpstr>
      <vt:lpstr>Vector Scanned Data Collection</vt:lpstr>
      <vt:lpstr>Definition of the Spanning Vector</vt:lpstr>
      <vt:lpstr>Raster Scan Algorithm</vt:lpstr>
      <vt:lpstr>Discrete Raster Scanning</vt:lpstr>
      <vt:lpstr>Continuous Scan Algorithm</vt:lpstr>
      <vt:lpstr>Continuous Raster Scanning</vt:lpstr>
      <vt:lpstr>Slide 15</vt:lpstr>
      <vt:lpstr>Slide 16</vt:lpstr>
      <vt:lpstr>Comparison of Discrete &amp; Continuous Rastered Data</vt:lpstr>
      <vt:lpstr>Auxiliary Scanned Methods</vt:lpstr>
      <vt:lpstr>Diffractive Alignment of Crystals</vt:lpstr>
      <vt:lpstr>RasterSnap Diffraction Quality Analysis</vt:lpstr>
      <vt:lpstr>RasterSnap Output</vt:lpstr>
      <vt:lpstr>Crystal Location via RasterSnap</vt:lpstr>
      <vt:lpstr>Occluded View Diffractive Alignment</vt:lpstr>
      <vt:lpstr>Future  Scanned Data Collection Developments:</vt:lpstr>
      <vt:lpstr>Multiple Spanning Vectors</vt:lpstr>
      <vt:lpstr>Image-Analysis Guided Automatic  Grid Scanning</vt:lpstr>
      <vt:lpstr>Pilatus 6M Installation</vt:lpstr>
      <vt:lpstr>Modifications to Support Pilatus 6M Shutterless Operation</vt:lpstr>
      <vt:lpstr>Summary   Benefits of Scanning Data Methods:</vt:lpstr>
      <vt:lpstr>Acknowledgements</vt:lpstr>
      <vt:lpstr>Aux Slides</vt:lpstr>
      <vt:lpstr>Slide 32</vt:lpstr>
      <vt:lpstr>Slide 33</vt:lpstr>
      <vt:lpstr>Slide 34</vt:lpstr>
      <vt:lpstr>Beam Shaping System</vt:lpstr>
      <vt:lpstr>RAPD Data Collection Capabilities </vt:lpstr>
      <vt:lpstr>RAPD Functionalities</vt:lpstr>
      <vt:lpstr>RAPD Functionalities</vt:lpstr>
      <vt:lpstr>RAPD Functionalities</vt:lpstr>
      <vt:lpstr>RAPD Functionalities</vt:lpstr>
      <vt:lpstr>RAPD Functionalities</vt:lpstr>
      <vt:lpstr>RAPD Functionalities</vt:lpstr>
      <vt:lpstr>RAPD Functionalities</vt:lpstr>
      <vt:lpstr>RAPD Functionalities</vt:lpstr>
      <vt:lpstr>ALS-Type Sample Loader</vt:lpstr>
    </vt:vector>
  </TitlesOfParts>
  <Company>Ellipsia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Vector-Scanned Microcrystallographic Data Collection Techniques</dc:title>
  <dc:creator>M Capel</dc:creator>
  <cp:lastModifiedBy>Capel</cp:lastModifiedBy>
  <cp:revision>122</cp:revision>
  <dcterms:created xsi:type="dcterms:W3CDTF">2011-05-23T16:35:10Z</dcterms:created>
  <dcterms:modified xsi:type="dcterms:W3CDTF">2011-07-21T16:47:06Z</dcterms:modified>
</cp:coreProperties>
</file>