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1"/>
  </p:notesMasterIdLst>
  <p:handoutMasterIdLst>
    <p:handoutMasterId r:id="rId32"/>
  </p:handoutMasterIdLst>
  <p:sldIdLst>
    <p:sldId id="327" r:id="rId2"/>
    <p:sldId id="332" r:id="rId3"/>
    <p:sldId id="333" r:id="rId4"/>
    <p:sldId id="334" r:id="rId5"/>
    <p:sldId id="335" r:id="rId6"/>
    <p:sldId id="336" r:id="rId7"/>
    <p:sldId id="339" r:id="rId8"/>
    <p:sldId id="340" r:id="rId9"/>
    <p:sldId id="341" r:id="rId10"/>
    <p:sldId id="342" r:id="rId11"/>
    <p:sldId id="343" r:id="rId12"/>
    <p:sldId id="344" r:id="rId13"/>
    <p:sldId id="325" r:id="rId14"/>
    <p:sldId id="337" r:id="rId15"/>
    <p:sldId id="345" r:id="rId16"/>
    <p:sldId id="346" r:id="rId17"/>
    <p:sldId id="323" r:id="rId18"/>
    <p:sldId id="347" r:id="rId19"/>
    <p:sldId id="348" r:id="rId20"/>
    <p:sldId id="349" r:id="rId21"/>
    <p:sldId id="350" r:id="rId22"/>
    <p:sldId id="351" r:id="rId23"/>
    <p:sldId id="352" r:id="rId24"/>
    <p:sldId id="358" r:id="rId25"/>
    <p:sldId id="357" r:id="rId26"/>
    <p:sldId id="354" r:id="rId27"/>
    <p:sldId id="355" r:id="rId28"/>
    <p:sldId id="356" r:id="rId29"/>
    <p:sldId id="359" r:id="rId3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17" autoAdjust="0"/>
  </p:normalViewPr>
  <p:slideViewPr>
    <p:cSldViewPr>
      <p:cViewPr varScale="1">
        <p:scale>
          <a:sx n="106" d="100"/>
          <a:sy n="106" d="100"/>
        </p:scale>
        <p:origin x="105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977B4942-C8BF-4820-ADB2-4DD9B200D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defTabSz="957263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47" tIns="47873" rIns="95747" bIns="47873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/>
            </a:lvl1pPr>
          </a:lstStyle>
          <a:p>
            <a:pPr>
              <a:defRPr/>
            </a:pPr>
            <a:fld id="{901DD803-D19B-4AAE-BC0E-24D3C43B1F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091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9307D9-611A-48FD-B79C-71307AF03175}" type="slidenum">
              <a:rPr lang="en-US" altLang="en-US" sz="1300" smtClean="0"/>
              <a:pPr/>
              <a:t>1</a:t>
            </a:fld>
            <a:endParaRPr lang="en-US" altLang="en-US" sz="13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D4E591D-108C-4F36-B6C9-5F4A4C78608A}" type="slidenum">
              <a:rPr lang="en-US" altLang="en-US" sz="1300"/>
              <a:pPr eaLnBrk="1" hangingPunct="1"/>
              <a:t>10</a:t>
            </a:fld>
            <a:endParaRPr lang="en-US" altLang="en-US" sz="13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382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A586E0-1CD4-4B21-BB47-6F1114E39B04}" type="slidenum">
              <a:rPr lang="en-US" altLang="en-US" sz="1300"/>
              <a:pPr eaLnBrk="1" hangingPunct="1"/>
              <a:t>11</a:t>
            </a:fld>
            <a:endParaRPr lang="en-US" altLang="en-US" sz="13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855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69B3CAE-77EF-444F-953C-E008573804F1}" type="slidenum">
              <a:rPr lang="en-US" altLang="en-US" sz="1300"/>
              <a:pPr eaLnBrk="1" hangingPunct="1"/>
              <a:t>12</a:t>
            </a:fld>
            <a:endParaRPr lang="en-US" altLang="en-US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27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E7A8FB-FCF5-494B-866E-7DDC3A744E90}" type="slidenum">
              <a:rPr lang="en-US" altLang="en-US" sz="1300" smtClean="0"/>
              <a:pPr/>
              <a:t>13</a:t>
            </a:fld>
            <a:endParaRPr lang="en-US" altLang="en-US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81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7E6CA7-3D15-42B3-9BFF-CC82CAF2D157}" type="slidenum">
              <a:rPr lang="en-US" altLang="en-US" sz="1300" smtClean="0"/>
              <a:pPr/>
              <a:t>14</a:t>
            </a:fld>
            <a:endParaRPr lang="en-US" altLang="en-US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750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852883D-2C12-40AF-9EE8-8E568F595835}" type="slidenum">
              <a:rPr lang="en-US" altLang="en-US" sz="1300"/>
              <a:pPr eaLnBrk="1" hangingPunct="1"/>
              <a:t>15</a:t>
            </a:fld>
            <a:endParaRPr lang="en-US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308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852883D-2C12-40AF-9EE8-8E568F595835}" type="slidenum">
              <a:rPr lang="en-US" altLang="en-US" sz="1300"/>
              <a:pPr eaLnBrk="1" hangingPunct="1"/>
              <a:t>16</a:t>
            </a:fld>
            <a:endParaRPr lang="en-US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000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17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18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04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19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64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B36F2C-ED86-4440-A417-CEAA24DCCDDC}" type="slidenum">
              <a:rPr lang="en-US" altLang="en-US" sz="1300" smtClean="0"/>
              <a:pPr/>
              <a:t>2</a:t>
            </a:fld>
            <a:endParaRPr lang="en-US" altLang="en-US" sz="13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4032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20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769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21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886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22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712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23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110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24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6930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25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42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26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22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27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676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28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741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4480EFE-6D52-46DB-9EB5-7CC722C12CAB}" type="slidenum">
              <a:rPr lang="en-US" altLang="en-US" sz="1300" smtClean="0"/>
              <a:pPr/>
              <a:t>29</a:t>
            </a:fld>
            <a:endParaRPr lang="en-US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1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B36F2C-ED86-4440-A417-CEAA24DCCDDC}" type="slidenum">
              <a:rPr lang="en-US" altLang="en-US" sz="1300" smtClean="0"/>
              <a:pPr/>
              <a:t>3</a:t>
            </a:fld>
            <a:endParaRPr lang="en-US" altLang="en-US" sz="13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35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B36F2C-ED86-4440-A417-CEAA24DCCDDC}" type="slidenum">
              <a:rPr lang="en-US" altLang="en-US" sz="1300" smtClean="0"/>
              <a:pPr/>
              <a:t>4</a:t>
            </a:fld>
            <a:endParaRPr lang="en-US" altLang="en-US" sz="13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943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AB36F2C-ED86-4440-A417-CEAA24DCCDDC}" type="slidenum">
              <a:rPr lang="en-US" altLang="en-US" sz="1300" smtClean="0"/>
              <a:pPr/>
              <a:t>5</a:t>
            </a:fld>
            <a:endParaRPr lang="en-US" altLang="en-US" sz="13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99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2AA788B-DA46-4ECD-A317-3DA59AEACD91}" type="slidenum">
              <a:rPr lang="en-US" altLang="en-US" sz="1300" smtClean="0"/>
              <a:pPr/>
              <a:t>6</a:t>
            </a:fld>
            <a:endParaRPr lang="en-US" altLang="en-US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110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852883D-2C12-40AF-9EE8-8E568F595835}" type="slidenum">
              <a:rPr lang="en-US" altLang="en-US" sz="1300"/>
              <a:pPr eaLnBrk="1" hangingPunct="1"/>
              <a:t>7</a:t>
            </a:fld>
            <a:endParaRPr lang="en-US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59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2277F27-6A84-4FB9-BF06-48C50907DFAC}" type="slidenum">
              <a:rPr lang="en-US" altLang="en-US" sz="1300"/>
              <a:pPr eaLnBrk="1" hangingPunct="1"/>
              <a:t>8</a:t>
            </a:fld>
            <a:endParaRPr lang="en-US" altLang="en-US" sz="13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02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7263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AA7EE46-AFE1-43E8-B46C-14524BB7CE9F}" type="slidenum">
              <a:rPr lang="en-US" altLang="en-US" sz="1300"/>
              <a:pPr eaLnBrk="1" hangingPunct="1"/>
              <a:t>9</a:t>
            </a:fld>
            <a:endParaRPr lang="en-US" altLang="en-US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64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0D637-C8F1-4663-B6EE-2761EF2F2D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4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48F59-C20B-4A16-8C44-752332BC6D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39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4F3D8-3668-4723-AC90-294966BE3D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6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ADE8B-AE01-4458-9FE9-4D5546BEC90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51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E80083-935B-4018-B719-92EEC4734D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35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89567-9522-4AE5-85B2-9CC5FE2820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3FD34-D1BC-4D42-B8F5-0CBC47D38A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07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DE7B8B-717E-43C1-8BBA-7D8A804AC4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72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E96A6-BAAB-400C-ABDC-28A554146B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14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8B5E7-AB07-4131-8A9C-75169E02E3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60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14325-2730-4DC5-AD98-48A9A13AE5A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87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64789-6279-4372-A849-2C9E6803684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1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rtial_earth_bl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8893" r="11111" b="18340"/>
          <a:stretch>
            <a:fillRect/>
          </a:stretch>
        </p:blipFill>
        <p:spPr bwMode="auto">
          <a:xfrm>
            <a:off x="685800" y="3200400"/>
            <a:ext cx="1060938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981200" y="228600"/>
            <a:ext cx="8229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</a:rPr>
              <a:t>Moving on from VME without Breaking the Bank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997200" y="1828800"/>
            <a:ext cx="6197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Mark Rivers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GSECARS, University of Chicago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APS Technical Working Group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August 18, 2022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524000" y="5867400"/>
            <a:ext cx="91440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0" y="304800"/>
            <a:ext cx="6096000" cy="5334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USB-CTR08 Scaler Record Mode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82" y="1066800"/>
            <a:ext cx="7864436" cy="53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>
          <a:xfrm>
            <a:off x="1810067" y="152400"/>
            <a:ext cx="87630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 USB-CTR08 Multi-Channel Scaler (MCS) Mode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67" y="762000"/>
            <a:ext cx="873804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0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158750"/>
            <a:ext cx="9144000" cy="4572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USB-CTR08 MCS Mode Plots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996" y="685800"/>
            <a:ext cx="475120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54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655955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Measurement Computing E-TC ($559)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685800"/>
            <a:ext cx="8616950" cy="35814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000000"/>
                </a:solidFill>
              </a:rPr>
              <a:t>Ethernet interface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000000"/>
                </a:solidFill>
              </a:rPr>
              <a:t>8 thermocouple inputs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8 channels with cold-junction compensation. Types J, K, T, E, R, S, B, and N.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4 samples/s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24-bit analog outputs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000000"/>
                </a:solidFill>
              </a:rPr>
              <a:t>Digital inputs/outputs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8 signals, individually programmable as inputs or outputs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000000"/>
                </a:solidFill>
              </a:rPr>
              <a:t>Counter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1 input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10 MHz maximum rate, 32-bit register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en-US" altLang="en-US" sz="1600" dirty="0"/>
          </a:p>
        </p:txBody>
      </p:sp>
      <p:pic>
        <p:nvPicPr>
          <p:cNvPr id="17412" name="Picture 2" descr="E-T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990600"/>
            <a:ext cx="22082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0"/>
            <a:ext cx="4191000" cy="363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47777" r="5000" b="7779"/>
          <a:stretch>
            <a:fillRect/>
          </a:stretch>
        </p:blipFill>
        <p:spPr bwMode="auto">
          <a:xfrm>
            <a:off x="1143000" y="4414837"/>
            <a:ext cx="51212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6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204076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Measurement Computing TC-32 ($2,319)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713831"/>
            <a:ext cx="9601200" cy="36576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Ethernet and USB interfaces, either can be used.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32 thermocouple inputs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32 channels with cold-junction compensation. Types J, K, T, E, R, S, B, and N.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3 samples/s if reading all 32 channels, faster if reading fewer.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Digital inputs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8 digital inputs, switch-selectable </a:t>
            </a:r>
            <a:r>
              <a:rPr lang="en-US" altLang="en-US" sz="2000" dirty="0" err="1"/>
              <a:t>pullup</a:t>
            </a:r>
            <a:r>
              <a:rPr lang="en-US" altLang="en-US" sz="2000" dirty="0"/>
              <a:t> resistor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Digital outputs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32 digital inputs, switch-selectable </a:t>
            </a:r>
            <a:r>
              <a:rPr lang="en-US" altLang="en-US" sz="2000" dirty="0" err="1"/>
              <a:t>pullup</a:t>
            </a:r>
            <a:r>
              <a:rPr lang="en-US" altLang="en-US" sz="2000" dirty="0"/>
              <a:t> resistor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Each output can either be controlled by software or can be controlled by the alarm status of the corresponding thermocouple. Flexible alarm configuration, i.e. hysteresis.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4918869"/>
            <a:ext cx="41179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 descr="TC32_modu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1"/>
            <a:ext cx="431323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75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10287000" cy="4114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USB-1608GX-2A0 ($919)</a:t>
            </a:r>
          </a:p>
          <a:p>
            <a:pPr lvl="1"/>
            <a:r>
              <a:rPr lang="en-US" altLang="en-US" sz="2000" dirty="0"/>
              <a:t>16-bit analog inputs (16 single-ended channels or 8 differential)</a:t>
            </a:r>
          </a:p>
          <a:p>
            <a:pPr lvl="2"/>
            <a:r>
              <a:rPr lang="en-US" altLang="en-US" sz="1600" dirty="0"/>
              <a:t>500 kHz total maximum input rate, i.e. 1 channel at 500 kHz, 8 channels at 62.5 kHz, etc.</a:t>
            </a:r>
          </a:p>
          <a:p>
            <a:pPr lvl="2"/>
            <a:r>
              <a:rPr lang="en-US" altLang="en-US" sz="1600" dirty="0"/>
              <a:t>Waveform digitizer support</a:t>
            </a:r>
          </a:p>
          <a:p>
            <a:pPr lvl="1"/>
            <a:r>
              <a:rPr lang="en-US" altLang="en-US" sz="2000" dirty="0"/>
              <a:t>16-bit analog outputs</a:t>
            </a:r>
          </a:p>
          <a:p>
            <a:pPr lvl="2"/>
            <a:r>
              <a:rPr lang="en-US" altLang="en-US" sz="1600" dirty="0"/>
              <a:t>2 channels, fixed +-10V range</a:t>
            </a:r>
          </a:p>
          <a:p>
            <a:pPr lvl="2"/>
            <a:r>
              <a:rPr lang="en-US" altLang="en-US" sz="1600" dirty="0"/>
              <a:t>500 kHz total maximum output rate, i.e. 1 channel at 500 kHz, 2 channels at 250 kHz</a:t>
            </a:r>
          </a:p>
          <a:p>
            <a:pPr lvl="2"/>
            <a:r>
              <a:rPr lang="en-US" altLang="en-US" sz="1600" dirty="0"/>
              <a:t>Arbitrary waveform generator support</a:t>
            </a:r>
          </a:p>
          <a:p>
            <a:r>
              <a:rPr lang="en-US" altLang="en-US" sz="2400" dirty="0"/>
              <a:t>USB-2408-2A0 ($809)</a:t>
            </a:r>
          </a:p>
          <a:p>
            <a:pPr lvl="1"/>
            <a:r>
              <a:rPr lang="en-US" altLang="en-US" sz="2000" dirty="0"/>
              <a:t>24-bit analog inputs (16 single-ended channels or 8 differential)</a:t>
            </a:r>
          </a:p>
          <a:p>
            <a:pPr lvl="2"/>
            <a:r>
              <a:rPr lang="en-US" altLang="en-US" sz="1600" dirty="0"/>
              <a:t>Programmable per-channel range: 8 ranges from +-0.078V to +-10V</a:t>
            </a:r>
          </a:p>
          <a:p>
            <a:pPr lvl="2"/>
            <a:r>
              <a:rPr lang="en-US" altLang="en-US" sz="1600" dirty="0"/>
              <a:t>Thermocouple support for 8 channels with cold-junction compensation. Types J, K, T, E, R, S, B, or N.</a:t>
            </a:r>
          </a:p>
          <a:p>
            <a:pPr lvl="2"/>
            <a:r>
              <a:rPr lang="en-US" altLang="en-US" sz="1600" dirty="0"/>
              <a:t>1 kHz total maximum input rate, i.e. 1 channel at 1 kHz, 8 channels at 125 Hz, etc.</a:t>
            </a:r>
          </a:p>
          <a:p>
            <a:pPr lvl="2"/>
            <a:r>
              <a:rPr lang="en-US" altLang="en-US" sz="1600" dirty="0"/>
              <a:t>Waveform digitizer support</a:t>
            </a:r>
          </a:p>
          <a:p>
            <a:r>
              <a:rPr lang="en-US" altLang="en-US" sz="2400" dirty="0"/>
              <a:t>USB-TEMP ($629)</a:t>
            </a:r>
          </a:p>
          <a:p>
            <a:pPr lvl="1"/>
            <a:r>
              <a:rPr lang="en-US" altLang="en-US" sz="2000" dirty="0"/>
              <a:t>8 temperature inputs, mix of platinum resistance thermometers (RTD), thermocouples, thermistors, or semiconductor sensors.</a:t>
            </a:r>
          </a:p>
          <a:p>
            <a:pPr lvl="1"/>
            <a:endParaRPr lang="en-US" altLang="en-US" sz="2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77724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Other Measurement Computing Modules</a:t>
            </a:r>
          </a:p>
        </p:txBody>
      </p:sp>
    </p:spTree>
    <p:extLst>
      <p:ext uri="{BB962C8B-B14F-4D97-AF65-F5344CB8AC3E}">
        <p14:creationId xmlns:p14="http://schemas.microsoft.com/office/powerpoint/2010/main" val="427855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775063"/>
            <a:ext cx="10287000" cy="2044337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E-DIO24 ($335)</a:t>
            </a:r>
          </a:p>
          <a:p>
            <a:pPr lvl="1"/>
            <a:r>
              <a:rPr lang="en-US" altLang="en-US" sz="2000" dirty="0"/>
              <a:t>Ethernet interface</a:t>
            </a:r>
          </a:p>
          <a:p>
            <a:pPr lvl="1"/>
            <a:r>
              <a:rPr lang="en-US" altLang="en-US" sz="2000" dirty="0"/>
              <a:t>24 digital signals, individually programmable as inputs or outputs</a:t>
            </a:r>
          </a:p>
          <a:p>
            <a:r>
              <a:rPr lang="en-US" altLang="en-US" sz="2400" dirty="0"/>
              <a:t>USB-310X ($459 - $689)</a:t>
            </a:r>
          </a:p>
          <a:p>
            <a:pPr lvl="1"/>
            <a:r>
              <a:rPr lang="en-US" altLang="en-US" sz="2000" dirty="0"/>
              <a:t>16-bit analog outputs (4, 8, or 16)</a:t>
            </a:r>
          </a:p>
          <a:p>
            <a:pPr lvl="1"/>
            <a:endParaRPr lang="en-US" altLang="en-US" sz="20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77724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Other Measurement Computing Modules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981200"/>
            <a:ext cx="4124325" cy="4124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23513" r="1786" b="19345"/>
          <a:stretch/>
        </p:blipFill>
        <p:spPr>
          <a:xfrm>
            <a:off x="650875" y="3352800"/>
            <a:ext cx="52165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09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Note on USB Devices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862266"/>
            <a:ext cx="10515600" cy="4351338"/>
          </a:xfrm>
        </p:spPr>
        <p:txBody>
          <a:bodyPr/>
          <a:lstStyle/>
          <a:p>
            <a:r>
              <a:rPr lang="en-US" dirty="0"/>
              <a:t>Sometimes viewed as difficult because of length limitations</a:t>
            </a:r>
          </a:p>
          <a:p>
            <a:r>
              <a:rPr lang="en-US" dirty="0"/>
              <a:t>We have excellent success with 20 m USB-3.0 extension cables from SIIG ($200).</a:t>
            </a:r>
          </a:p>
          <a:p>
            <a:r>
              <a:rPr lang="en-US" dirty="0"/>
              <a:t>Using USB 3.1 hub ($150) 4 devices can be controlled over a single USB cable from server.</a:t>
            </a:r>
          </a:p>
          <a:p>
            <a:r>
              <a:rPr lang="en-US" dirty="0"/>
              <a:t>Measurement Computing devices are USB-2.0, so USB-3.0 cable and hub can easily handle the traffic from 4 devices.</a:t>
            </a:r>
          </a:p>
          <a:p>
            <a:r>
              <a:rPr lang="en-US" dirty="0"/>
              <a:t>Following configuration with 25 meters (82’) between computer and high-speed streaming devices running simultaneously worked fine.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295400" y="5105400"/>
            <a:ext cx="9791700" cy="1533399"/>
            <a:chOff x="1409700" y="4133441"/>
            <a:chExt cx="9791700" cy="1533399"/>
          </a:xfrm>
        </p:grpSpPr>
        <p:sp>
          <p:nvSpPr>
            <p:cNvPr id="8" name="TextBox 7"/>
            <p:cNvSpPr txBox="1"/>
            <p:nvPr/>
          </p:nvSpPr>
          <p:spPr>
            <a:xfrm>
              <a:off x="1409700" y="4509700"/>
              <a:ext cx="1447800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Linux Computer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67400" y="4648200"/>
              <a:ext cx="1447800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USB 3.1 Hub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20200" y="4133441"/>
              <a:ext cx="1981200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USB-1608GX-2AO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20200" y="5297508"/>
              <a:ext cx="1981200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USB-CTR08</a:t>
              </a:r>
            </a:p>
          </p:txBody>
        </p:sp>
        <p:cxnSp>
          <p:nvCxnSpPr>
            <p:cNvPr id="10" name="Straight Connector 9"/>
            <p:cNvCxnSpPr>
              <a:stCxn id="8" idx="3"/>
              <a:endCxn id="15" idx="1"/>
            </p:cNvCxnSpPr>
            <p:nvPr/>
          </p:nvCxnSpPr>
          <p:spPr>
            <a:xfrm>
              <a:off x="2857500" y="4832866"/>
              <a:ext cx="30099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5" idx="3"/>
              <a:endCxn id="16" idx="1"/>
            </p:cNvCxnSpPr>
            <p:nvPr/>
          </p:nvCxnSpPr>
          <p:spPr>
            <a:xfrm flipV="1">
              <a:off x="7315200" y="4318107"/>
              <a:ext cx="1905000" cy="5147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5" idx="3"/>
              <a:endCxn id="17" idx="1"/>
            </p:cNvCxnSpPr>
            <p:nvPr/>
          </p:nvCxnSpPr>
          <p:spPr>
            <a:xfrm>
              <a:off x="7315200" y="4832866"/>
              <a:ext cx="1905000" cy="6493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886200" y="4426311"/>
              <a:ext cx="1162050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 meters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58150" y="4665096"/>
              <a:ext cx="1162050" cy="369332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 meters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Motion Control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914400"/>
            <a:ext cx="10515600" cy="838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This is the most challenging aspect of moving away from VME at reasonable cost.</a:t>
            </a:r>
          </a:p>
          <a:p>
            <a:r>
              <a:rPr lang="en-US" sz="2400" dirty="0"/>
              <a:t>This is a count of the motor controllers and axes at GSECARS.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413215"/>
              </p:ext>
            </p:extLst>
          </p:nvPr>
        </p:nvGraphicFramePr>
        <p:xfrm>
          <a:off x="1447800" y="1828800"/>
          <a:ext cx="8763000" cy="1986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6550">
                  <a:extLst>
                    <a:ext uri="{9D8B030D-6E8A-4147-A177-3AD203B41FA5}">
                      <a16:colId xmlns:a16="http://schemas.microsoft.com/office/drawing/2014/main" val="3360010537"/>
                    </a:ext>
                  </a:extLst>
                </a:gridCol>
                <a:gridCol w="906998">
                  <a:extLst>
                    <a:ext uri="{9D8B030D-6E8A-4147-A177-3AD203B41FA5}">
                      <a16:colId xmlns:a16="http://schemas.microsoft.com/office/drawing/2014/main" val="281375"/>
                    </a:ext>
                  </a:extLst>
                </a:gridCol>
                <a:gridCol w="1325612">
                  <a:extLst>
                    <a:ext uri="{9D8B030D-6E8A-4147-A177-3AD203B41FA5}">
                      <a16:colId xmlns:a16="http://schemas.microsoft.com/office/drawing/2014/main" val="1815299663"/>
                    </a:ext>
                  </a:extLst>
                </a:gridCol>
                <a:gridCol w="1367475">
                  <a:extLst>
                    <a:ext uri="{9D8B030D-6E8A-4147-A177-3AD203B41FA5}">
                      <a16:colId xmlns:a16="http://schemas.microsoft.com/office/drawing/2014/main" val="2025004964"/>
                    </a:ext>
                  </a:extLst>
                </a:gridCol>
                <a:gridCol w="1214220">
                  <a:extLst>
                    <a:ext uri="{9D8B030D-6E8A-4147-A177-3AD203B41FA5}">
                      <a16:colId xmlns:a16="http://schemas.microsoft.com/office/drawing/2014/main" val="1382942804"/>
                    </a:ext>
                  </a:extLst>
                </a:gridCol>
                <a:gridCol w="1199791">
                  <a:extLst>
                    <a:ext uri="{9D8B030D-6E8A-4147-A177-3AD203B41FA5}">
                      <a16:colId xmlns:a16="http://schemas.microsoft.com/office/drawing/2014/main" val="886065076"/>
                    </a:ext>
                  </a:extLst>
                </a:gridCol>
                <a:gridCol w="1102354">
                  <a:extLst>
                    <a:ext uri="{9D8B030D-6E8A-4147-A177-3AD203B41FA5}">
                      <a16:colId xmlns:a16="http://schemas.microsoft.com/office/drawing/2014/main" val="1749499609"/>
                    </a:ext>
                  </a:extLst>
                </a:gridCol>
              </a:tblGrid>
              <a:tr h="47625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Motor controllers at GSECARS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8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Non-VME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07174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OMS-58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OMS </a:t>
                      </a:r>
                      <a:r>
                        <a:rPr lang="en-US" sz="1800" b="1" u="none" strike="noStrike" dirty="0" err="1">
                          <a:effectLst/>
                        </a:rPr>
                        <a:t>MAXv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Newport XPS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ACS MCB-4B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err="1">
                          <a:effectLst/>
                        </a:rPr>
                        <a:t>Aerotech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Delta Tau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94373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controllers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27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Total axes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352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22091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73875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axes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605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8408876"/>
                  </a:ext>
                </a:extLst>
              </a:tr>
            </a:tbl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>
          <a:xfrm>
            <a:off x="762000" y="4191000"/>
            <a:ext cx="105156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popular non-VME motor controllers are Newport XPS and ACS MP4U.  These each cost about $15,000 for an 8-axis version.</a:t>
            </a:r>
          </a:p>
          <a:p>
            <a:pPr lvl="1"/>
            <a:r>
              <a:rPr lang="en-US" sz="2000" dirty="0"/>
              <a:t>The controllers have advanced features like complex coordinated motion that are needed in some applications.</a:t>
            </a:r>
          </a:p>
          <a:p>
            <a:r>
              <a:rPr lang="en-US" sz="2400" dirty="0"/>
              <a:t>GSECARS needs to replace 52 VME motor controllers, which would be $780K.  </a:t>
            </a:r>
            <a:endParaRPr lang="en-US" sz="2000" dirty="0"/>
          </a:p>
          <a:p>
            <a:pPr lvl="1"/>
            <a:r>
              <a:rPr lang="en-US" sz="2000" dirty="0"/>
              <a:t>This is not feasible within our budgets.</a:t>
            </a:r>
          </a:p>
          <a:p>
            <a:r>
              <a:rPr lang="en-US" sz="2400" dirty="0"/>
              <a:t>These are all controlling simple open-loop stepper motors, mainly with Step-Pak drivers.</a:t>
            </a:r>
          </a:p>
        </p:txBody>
      </p:sp>
    </p:spTree>
    <p:extLst>
      <p:ext uri="{BB962C8B-B14F-4D97-AF65-F5344CB8AC3E}">
        <p14:creationId xmlns:p14="http://schemas.microsoft.com/office/powerpoint/2010/main" val="65075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Motion Control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40075"/>
            <a:ext cx="11506200" cy="2287806"/>
          </a:xfrm>
        </p:spPr>
        <p:txBody>
          <a:bodyPr wrap="square">
            <a:spAutoFit/>
          </a:bodyPr>
          <a:lstStyle/>
          <a:p>
            <a:r>
              <a:rPr lang="en-US" dirty="0"/>
              <a:t>Much of the cost of the Newport XPS or ACS MP4U is the drivers.</a:t>
            </a:r>
          </a:p>
          <a:p>
            <a:r>
              <a:rPr lang="en-US" dirty="0"/>
              <a:t>No need to replace the drivers, we can continue to use the Step-</a:t>
            </a:r>
            <a:r>
              <a:rPr lang="en-US" dirty="0" err="1"/>
              <a:t>Paks</a:t>
            </a:r>
            <a:r>
              <a:rPr lang="en-US" dirty="0"/>
              <a:t> or </a:t>
            </a:r>
            <a:r>
              <a:rPr lang="en-US" dirty="0" err="1"/>
              <a:t>Phytron</a:t>
            </a:r>
            <a:r>
              <a:rPr lang="en-US" dirty="0"/>
              <a:t> drivers that most beamlines are using.</a:t>
            </a:r>
          </a:p>
          <a:p>
            <a:r>
              <a:rPr lang="en-US" dirty="0"/>
              <a:t>We just need an inexpensive Ethernet controller with pulse and direction output.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46736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2771" y="3295113"/>
            <a:ext cx="3811431" cy="2858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5181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Step-Pak drivers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8600" y="4181087"/>
            <a:ext cx="1847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Phytron</a:t>
            </a:r>
            <a:r>
              <a:rPr lang="en-US" sz="2000" dirty="0"/>
              <a:t> drivers</a:t>
            </a:r>
          </a:p>
        </p:txBody>
      </p:sp>
    </p:spTree>
    <p:extLst>
      <p:ext uri="{BB962C8B-B14F-4D97-AF65-F5344CB8AC3E}">
        <p14:creationId xmlns:p14="http://schemas.microsoft.com/office/powerpoint/2010/main" val="311693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Motivation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838200" y="990600"/>
            <a:ext cx="9372600" cy="4572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VME has a few advantages:</a:t>
            </a:r>
          </a:p>
          <a:p>
            <a:pPr lvl="1"/>
            <a:r>
              <a:rPr lang="en-US" altLang="en-US" sz="2000" dirty="0"/>
              <a:t>Has been quite reliable</a:t>
            </a:r>
          </a:p>
          <a:p>
            <a:pPr lvl="1"/>
            <a:r>
              <a:rPr lang="en-US" altLang="en-US" sz="2000" dirty="0"/>
              <a:t>Has predictable interrupt response time</a:t>
            </a:r>
          </a:p>
          <a:p>
            <a:pPr lvl="1"/>
            <a:r>
              <a:rPr lang="en-US" altLang="en-US" sz="2000" dirty="0"/>
              <a:t>We have a lot of $$$ invested in it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VME has many disadvantages:</a:t>
            </a:r>
          </a:p>
          <a:p>
            <a:pPr lvl="1"/>
            <a:r>
              <a:rPr lang="en-US" altLang="en-US" sz="2000" dirty="0"/>
              <a:t>Very poor price/performance</a:t>
            </a:r>
          </a:p>
          <a:p>
            <a:pPr lvl="1"/>
            <a:r>
              <a:rPr lang="en-US" altLang="en-US" sz="2000" dirty="0"/>
              <a:t>Difficult development/debugging environment</a:t>
            </a:r>
          </a:p>
          <a:p>
            <a:pPr lvl="1"/>
            <a:r>
              <a:rPr lang="en-US" altLang="en-US" sz="2000" dirty="0"/>
              <a:t>Aging technology:</a:t>
            </a:r>
          </a:p>
          <a:p>
            <a:pPr lvl="2"/>
            <a:r>
              <a:rPr lang="en-US" altLang="en-US" sz="1600" dirty="0"/>
              <a:t>Existing devices becoming obsolete and unsupported</a:t>
            </a:r>
          </a:p>
          <a:p>
            <a:pPr lvl="2"/>
            <a:r>
              <a:rPr lang="en-US" altLang="en-US" sz="1600" dirty="0"/>
              <a:t>Few new devices  being developed</a:t>
            </a:r>
          </a:p>
          <a:p>
            <a:pPr lvl="1"/>
            <a:r>
              <a:rPr lang="en-US" altLang="en-US" sz="2000" dirty="0"/>
              <a:t>Local </a:t>
            </a:r>
            <a:r>
              <a:rPr lang="en-US" altLang="en-US" sz="2000" dirty="0" err="1"/>
              <a:t>vxWorks</a:t>
            </a:r>
            <a:r>
              <a:rPr lang="en-US" altLang="en-US" sz="2000" dirty="0"/>
              <a:t> expertise is disappearing as staff retire</a:t>
            </a:r>
          </a:p>
          <a:p>
            <a:r>
              <a:rPr lang="en-US" altLang="en-US" sz="2400" dirty="0"/>
              <a:t>We need to look to alternatives for the next decades of the APS</a:t>
            </a:r>
          </a:p>
          <a:p>
            <a:r>
              <a:rPr lang="en-US" altLang="en-US" sz="2400" dirty="0"/>
              <a:t>Must not be too expensive because funds to replace a “working” system will be difficult to obtain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990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62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Galil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DMC-41X3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5257800" cy="5643596"/>
          </a:xfrm>
        </p:spPr>
        <p:txBody>
          <a:bodyPr wrap="square">
            <a:spAutoFit/>
          </a:bodyPr>
          <a:lstStyle/>
          <a:p>
            <a:r>
              <a:rPr lang="en-US" sz="2400" dirty="0" err="1"/>
              <a:t>Galil</a:t>
            </a:r>
            <a:r>
              <a:rPr lang="en-US" sz="2400" dirty="0"/>
              <a:t> DMC-4143 (4 axis) and DMC-4183 (8-axis)</a:t>
            </a:r>
          </a:p>
          <a:p>
            <a:r>
              <a:rPr lang="en-US" sz="2400" dirty="0"/>
              <a:t>DMC-4183 with enclosure costs $2,330 (quantity 1) and $1,620 (quantity 100)</a:t>
            </a:r>
          </a:p>
          <a:p>
            <a:r>
              <a:rPr lang="en-US" sz="2400" dirty="0"/>
              <a:t>6-9 times less expensive than XPS or ACS controllers.</a:t>
            </a:r>
          </a:p>
          <a:p>
            <a:r>
              <a:rPr lang="en-US" sz="2400" dirty="0"/>
              <a:t>Ethernet interface</a:t>
            </a:r>
          </a:p>
          <a:p>
            <a:r>
              <a:rPr lang="en-US" sz="2400" dirty="0"/>
              <a:t>Pulse and direction and analog drive outputs for steppers or servos.</a:t>
            </a:r>
          </a:p>
          <a:p>
            <a:r>
              <a:rPr lang="en-US" sz="2400" dirty="0"/>
              <a:t>Optional on-board stepper and/or servo drivers.</a:t>
            </a:r>
          </a:p>
          <a:p>
            <a:r>
              <a:rPr lang="en-US" sz="2400" dirty="0"/>
              <a:t>8 analog inputs</a:t>
            </a:r>
          </a:p>
          <a:p>
            <a:r>
              <a:rPr lang="en-US" sz="2400" dirty="0"/>
              <a:t>16 optically isolated inputs and outputs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914400"/>
            <a:ext cx="6501919" cy="44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8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Galil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DMC-4183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0"/>
            <a:ext cx="11125200" cy="5797997"/>
          </a:xfrm>
        </p:spPr>
        <p:txBody>
          <a:bodyPr wrap="square">
            <a:spAutoFit/>
          </a:bodyPr>
          <a:lstStyle/>
          <a:p>
            <a:r>
              <a:rPr lang="en-US" sz="2400" dirty="0"/>
              <a:t>Up to 15 MHz encoder frequency</a:t>
            </a:r>
          </a:p>
          <a:p>
            <a:r>
              <a:rPr lang="en-US" sz="2400" dirty="0"/>
              <a:t>Multitasking for concurrent execution of up to eight programs.</a:t>
            </a:r>
          </a:p>
          <a:p>
            <a:r>
              <a:rPr lang="en-US" sz="2400" dirty="0"/>
              <a:t>Optically isolated home and limit inputs.</a:t>
            </a:r>
          </a:p>
          <a:p>
            <a:r>
              <a:rPr lang="en-US" sz="2400" dirty="0"/>
              <a:t>PID compensation with velocity and acceleration feedforward, integration limits, notch filter and low-pass filter.</a:t>
            </a:r>
          </a:p>
          <a:p>
            <a:r>
              <a:rPr lang="en-US" sz="2400" dirty="0"/>
              <a:t>Modes of motion include point-to-point positioning, jogging, PVT, contouring, linear and circular interpolation, electronic gearing and ECAM. </a:t>
            </a:r>
          </a:p>
          <a:p>
            <a:r>
              <a:rPr lang="en-US" sz="2400" dirty="0"/>
              <a:t>Mature EPICS driver written at the Australian Synchrotron</a:t>
            </a:r>
          </a:p>
          <a:p>
            <a:r>
              <a:rPr lang="en-US" sz="2400" dirty="0"/>
              <a:t>Supports complex coordinated motion (EPICS profile moves)</a:t>
            </a:r>
          </a:p>
          <a:p>
            <a:r>
              <a:rPr lang="en-US" sz="2400" dirty="0"/>
              <a:t>Supports Position Compare Output (PCO) for triggering detectors at specific positions</a:t>
            </a:r>
          </a:p>
          <a:p>
            <a:r>
              <a:rPr lang="en-US" sz="2400" dirty="0"/>
              <a:t>Optional plugin amplifier boards up to 750 W.</a:t>
            </a:r>
          </a:p>
          <a:p>
            <a:pPr lvl="1"/>
            <a:r>
              <a:rPr lang="en-US" sz="2000" dirty="0"/>
              <a:t>4 axis 1.4A </a:t>
            </a:r>
            <a:r>
              <a:rPr lang="en-US" sz="2000" dirty="0" err="1"/>
              <a:t>microstepping</a:t>
            </a:r>
            <a:r>
              <a:rPr lang="en-US" sz="2000" dirty="0"/>
              <a:t> driver plugin ($205)</a:t>
            </a:r>
          </a:p>
          <a:p>
            <a:pPr lvl="1"/>
            <a:r>
              <a:rPr lang="en-US" sz="2000" dirty="0"/>
              <a:t>4 axis 3.0A </a:t>
            </a:r>
            <a:r>
              <a:rPr lang="en-US" sz="2000" dirty="0" err="1"/>
              <a:t>microstepping</a:t>
            </a:r>
            <a:r>
              <a:rPr lang="en-US" sz="2000" dirty="0"/>
              <a:t> driver plugin ($675)</a:t>
            </a:r>
          </a:p>
          <a:p>
            <a:pPr lvl="1"/>
            <a:r>
              <a:rPr lang="en-US" sz="2000" dirty="0"/>
              <a:t>Also servo and linear brushless motor driver plugins.</a:t>
            </a:r>
          </a:p>
        </p:txBody>
      </p:sp>
    </p:spTree>
    <p:extLst>
      <p:ext uri="{BB962C8B-B14F-4D97-AF65-F5344CB8AC3E}">
        <p14:creationId xmlns:p14="http://schemas.microsoft.com/office/powerpoint/2010/main" val="1118925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Galil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DMC-4183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14400"/>
            <a:ext cx="11125200" cy="5865195"/>
          </a:xfrm>
        </p:spPr>
        <p:txBody>
          <a:bodyPr wrap="square">
            <a:spAutoFit/>
          </a:bodyPr>
          <a:lstStyle/>
          <a:p>
            <a:r>
              <a:rPr lang="en-US" dirty="0"/>
              <a:t>Each axis has high-density DA-26 connector with pulse, direction, encoder, limits, home, etc.</a:t>
            </a:r>
          </a:p>
          <a:p>
            <a:r>
              <a:rPr lang="en-US" dirty="0"/>
              <a:t>Pulse and direction outputs are single-ended.</a:t>
            </a:r>
          </a:p>
          <a:p>
            <a:pPr lvl="1"/>
            <a:r>
              <a:rPr lang="en-US" dirty="0"/>
              <a:t>Needed to modify Step-Pak SPC-3 interface to be single-ended, not differential.</a:t>
            </a:r>
          </a:p>
          <a:p>
            <a:pPr lvl="1"/>
            <a:r>
              <a:rPr lang="en-US" dirty="0"/>
              <a:t>Remove 4 chips and jumper 8 connections.</a:t>
            </a:r>
          </a:p>
          <a:p>
            <a:r>
              <a:rPr lang="en-US" dirty="0"/>
              <a:t>ACS quoted building a custom interface with DA-26 connectors and single-ended inputs for $800.</a:t>
            </a:r>
          </a:p>
          <a:p>
            <a:r>
              <a:rPr lang="en-US" dirty="0"/>
              <a:t>We built 2 custom DA-26 to DB-25 cables for testing 2 axes</a:t>
            </a:r>
          </a:p>
          <a:p>
            <a:r>
              <a:rPr lang="en-US" dirty="0"/>
              <a:t>We have a quote for custom cables from </a:t>
            </a:r>
            <a:r>
              <a:rPr lang="en-US" dirty="0">
                <a:solidFill>
                  <a:srgbClr val="0070C0"/>
                </a:solidFill>
              </a:rPr>
              <a:t>readytogocables.com </a:t>
            </a:r>
            <a:r>
              <a:rPr lang="en-US" dirty="0"/>
              <a:t>for $19/each.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The DMC-4183 can be mounted to the same rack as the Step-Pak or </a:t>
            </a:r>
            <a:r>
              <a:rPr lang="en-US" dirty="0" err="1">
                <a:solidFill>
                  <a:prstClr val="black"/>
                </a:solidFill>
              </a:rPr>
              <a:t>Phytron</a:t>
            </a:r>
            <a:r>
              <a:rPr lang="en-US" dirty="0">
                <a:solidFill>
                  <a:prstClr val="black"/>
                </a:solidFill>
              </a:rPr>
              <a:t>, only 3’ cables needed.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5072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Galil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DMC-4183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-2223" r="48333" b="15556"/>
          <a:stretch/>
        </p:blipFill>
        <p:spPr>
          <a:xfrm rot="5400000">
            <a:off x="7327900" y="-300183"/>
            <a:ext cx="2895600" cy="627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19342" r="5199" b="4062"/>
          <a:stretch/>
        </p:blipFill>
        <p:spPr>
          <a:xfrm>
            <a:off x="533400" y="1350817"/>
            <a:ext cx="4787901" cy="2971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4648200"/>
            <a:ext cx="4711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DMC-4183 with cables connected to channels 1 and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4637809"/>
            <a:ext cx="4711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Step-Pak with cables connected to channels 1 and 2 of SPC-3 interface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SPD-32M </a:t>
            </a:r>
            <a:r>
              <a:rPr lang="en-US" sz="2000" dirty="0" err="1"/>
              <a:t>ministepper</a:t>
            </a:r>
            <a:r>
              <a:rPr lang="en-US" sz="2000" dirty="0"/>
              <a:t> drivers</a:t>
            </a:r>
          </a:p>
        </p:txBody>
      </p:sp>
    </p:spTree>
    <p:extLst>
      <p:ext uri="{BB962C8B-B14F-4D97-AF65-F5344CB8AC3E}">
        <p14:creationId xmlns:p14="http://schemas.microsoft.com/office/powerpoint/2010/main" val="3669814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Galil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Specific Screens – Rich Features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0"/>
            <a:ext cx="3161394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018309"/>
            <a:ext cx="3569277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018309"/>
            <a:ext cx="3829050" cy="1657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672" y="2743200"/>
            <a:ext cx="3060906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89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Multi-Axis Complex Coordinated Motion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14400"/>
            <a:ext cx="5638800" cy="4999317"/>
          </a:xfrm>
        </p:spPr>
        <p:txBody>
          <a:bodyPr wrap="square">
            <a:spAutoFit/>
          </a:bodyPr>
          <a:lstStyle/>
          <a:p>
            <a:r>
              <a:rPr lang="en-US" sz="2400" dirty="0"/>
              <a:t>The EPICS driver for </a:t>
            </a:r>
            <a:r>
              <a:rPr lang="en-US" sz="2400" dirty="0" err="1"/>
              <a:t>Galil</a:t>
            </a:r>
            <a:r>
              <a:rPr lang="en-US" sz="2400" dirty="0"/>
              <a:t> controllers implements the Model 3 “Profile Move” interface.</a:t>
            </a:r>
          </a:p>
          <a:p>
            <a:r>
              <a:rPr lang="en-US" sz="2400" dirty="0">
                <a:solidFill>
                  <a:prstClr val="black"/>
                </a:solidFill>
              </a:rPr>
              <a:t>This supports complex coordinated motion</a:t>
            </a:r>
          </a:p>
          <a:p>
            <a:r>
              <a:rPr lang="en-US" sz="2400" dirty="0">
                <a:solidFill>
                  <a:prstClr val="black"/>
                </a:solidFill>
              </a:rPr>
              <a:t>PVs for the number of profile points and time per point.</a:t>
            </a:r>
          </a:p>
          <a:p>
            <a:r>
              <a:rPr lang="en-US" sz="2400" dirty="0">
                <a:solidFill>
                  <a:prstClr val="black"/>
                </a:solidFill>
              </a:rPr>
              <a:t>Waveform records define the position of each enabled axis for each point in the profile.</a:t>
            </a:r>
          </a:p>
          <a:p>
            <a:r>
              <a:rPr lang="en-US" sz="2400" dirty="0">
                <a:solidFill>
                  <a:prstClr val="black"/>
                </a:solidFill>
              </a:rPr>
              <a:t>Very similar interface to the Newport XPS profile move.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762000"/>
            <a:ext cx="4191000" cy="57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0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381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Python Script to Define and Execute Profile Move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11734800" cy="5382921"/>
          </a:xfrm>
        </p:spPr>
        <p:txBody>
          <a:bodyPr wrap="square"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epics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PV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np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time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galil_sin_profile_tes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(prefix='DMC01:Prof1:',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num_points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1000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time_per_point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nperiods1=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nperiods2=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ampl1=1, ampl2=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points_pv.put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num_points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profile_type_pv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'PROFILETYPE_CMD')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profile_type_pv.put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('PVT')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time_mode_pv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TimeMode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time_mode_pv.put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('Fixed')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FixedTime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time_pv.put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time_per_point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Define and write waveform1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waveform1 = ampl1 * 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np.cos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 nperiods1 * 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*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np.pi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num_points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waveform1_pv = PV(prefix + 'M1Positions')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waveform1_pv.put(waveform1)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use1_pv = PV(prefix + 'M1UseAxis')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use1_pv.put('Yes')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Define and write waveform2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waveform2 = ampl2 * 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np.cos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 nperiods2 * 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*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np.pi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num_points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</a:t>
            </a:r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waveform2_pv = PV(prefix + 'M2Positions')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waveform2_pv.put(waveform2)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use2_pv = PV(prefix + 'M2UseAxis')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use2_pv.put('Yes')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Build the trajectory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'Build')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build_pv.put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time.sleep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build_message_pv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BuildMessage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build_message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build_message_pv.get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if 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build_message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[0] != 0):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('Build error=',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build_message_pv.get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as_string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execute_pv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PV(prefix + 'Execute')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execute_pv.put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('Executing profile')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0300" y="516082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2 motors each executing cosine wave motion with different amplitudes and number of periods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498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Multi-Axis Complex Coordinated Motion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2370" y="5643670"/>
            <a:ext cx="5638800" cy="757130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Motor 1 has 1 period with a peak-to-peak amplitude of 10 rotations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370" y="841900"/>
            <a:ext cx="1165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&gt;&gt;&gt; from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galil_sin_profile_test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import *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&gt;&gt;&gt;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galil_sin_profile_test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num_points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=201,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time_per_point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=.1,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nperiods1=1, ampl1=5, nperiods2=3, ampl2=2)</a:t>
            </a:r>
          </a:p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Executing profile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70" y="2642640"/>
            <a:ext cx="4572000" cy="2979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642638"/>
            <a:ext cx="4572000" cy="2979761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6234545" y="5643670"/>
            <a:ext cx="5638800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Motor 2 has 3 periods with a peak-to-peak amplitude of 4 rotations</a:t>
            </a:r>
          </a:p>
        </p:txBody>
      </p:sp>
    </p:spTree>
    <p:extLst>
      <p:ext uri="{BB962C8B-B14F-4D97-AF65-F5344CB8AC3E}">
        <p14:creationId xmlns:p14="http://schemas.microsoft.com/office/powerpoint/2010/main" val="3569080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Multi-Axis Complex Coordinated Motion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514600" y="5970431"/>
            <a:ext cx="7010400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Video of motor motion when profile move is executed</a:t>
            </a:r>
          </a:p>
        </p:txBody>
      </p:sp>
      <p:pic>
        <p:nvPicPr>
          <p:cNvPr id="7" name="IMG_72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838200"/>
            <a:ext cx="8839200" cy="49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2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Status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779644"/>
            <a:ext cx="11125200" cy="6002156"/>
          </a:xfrm>
        </p:spPr>
        <p:txBody>
          <a:bodyPr wrap="square">
            <a:spAutoFit/>
          </a:bodyPr>
          <a:lstStyle/>
          <a:p>
            <a:r>
              <a:rPr lang="en-US" dirty="0"/>
              <a:t>GSECARS is gradually moving VME functions like A/D, D/A, digital I/O to Measurement Computing</a:t>
            </a:r>
          </a:p>
          <a:p>
            <a:r>
              <a:rPr lang="en-US" dirty="0" err="1">
                <a:solidFill>
                  <a:prstClr val="black"/>
                </a:solidFill>
              </a:rPr>
              <a:t>Galil</a:t>
            </a:r>
            <a:r>
              <a:rPr lang="en-US" dirty="0">
                <a:solidFill>
                  <a:prstClr val="black"/>
                </a:solidFill>
              </a:rPr>
              <a:t> motor controller is still in the early evaluation stage</a:t>
            </a:r>
          </a:p>
          <a:p>
            <a:r>
              <a:rPr lang="en-US" dirty="0">
                <a:solidFill>
                  <a:prstClr val="black"/>
                </a:solidFill>
              </a:rPr>
              <a:t>We currently have 1 controller with no on-board drivers</a:t>
            </a:r>
          </a:p>
          <a:p>
            <a:r>
              <a:rPr lang="en-US" dirty="0">
                <a:solidFill>
                  <a:prstClr val="black"/>
                </a:solidFill>
              </a:rPr>
              <a:t>We have ordered 4 more controllers: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1 with no amplifiers for use with Step-Pak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2 with 4040 stepper drivers for 8 axis with up to 1.4 A/phase, 16 </a:t>
            </a:r>
            <a:r>
              <a:rPr lang="en-US" dirty="0" err="1">
                <a:solidFill>
                  <a:prstClr val="black"/>
                </a:solidFill>
              </a:rPr>
              <a:t>microsteps</a:t>
            </a:r>
            <a:r>
              <a:rPr lang="en-US" dirty="0">
                <a:solidFill>
                  <a:prstClr val="black"/>
                </a:solidFill>
              </a:rPr>
              <a:t>/step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1 with 4140 stepper drivers for 8 axis with up to 3.0 A/phase, 64 </a:t>
            </a:r>
            <a:r>
              <a:rPr lang="en-US" dirty="0" err="1">
                <a:solidFill>
                  <a:prstClr val="black"/>
                </a:solidFill>
              </a:rPr>
              <a:t>microsteps</a:t>
            </a:r>
            <a:r>
              <a:rPr lang="en-US" dirty="0">
                <a:solidFill>
                  <a:prstClr val="black"/>
                </a:solidFill>
              </a:rPr>
              <a:t>/step</a:t>
            </a:r>
          </a:p>
          <a:p>
            <a:r>
              <a:rPr lang="en-US" dirty="0">
                <a:solidFill>
                  <a:prstClr val="black"/>
                </a:solidFill>
              </a:rPr>
              <a:t>4040 driver version can replace OMS-58 and CARS BP8000 box used to drive small motors, e.g. in K/B mirror systems.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May need to reduce minimum current from 0.5A to 0.25A.</a:t>
            </a:r>
          </a:p>
          <a:p>
            <a:r>
              <a:rPr lang="en-US" dirty="0">
                <a:solidFill>
                  <a:prstClr val="black"/>
                </a:solidFill>
              </a:rPr>
              <a:t>Hope to convert one VME crate before the dark period.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00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Current Beamline VME Functionality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7162800" cy="45720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Analog to digital (IP330 and others)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Digital to analog (DAC128V and others)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Digital I/O (IP-</a:t>
            </a:r>
            <a:r>
              <a:rPr lang="en-US" altLang="en-US" sz="2400" dirty="0" err="1"/>
              <a:t>Unidig</a:t>
            </a:r>
            <a:r>
              <a:rPr lang="en-US" altLang="en-US" sz="2400" dirty="0"/>
              <a:t> and others)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SoftGlue</a:t>
            </a:r>
            <a:r>
              <a:rPr lang="en-US" altLang="en-US" sz="2400" dirty="0"/>
              <a:t> (IP-201)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Counter/timer (</a:t>
            </a:r>
            <a:r>
              <a:rPr lang="en-US" altLang="en-US" sz="2400" dirty="0" err="1"/>
              <a:t>Joerger</a:t>
            </a:r>
            <a:r>
              <a:rPr lang="en-US" altLang="en-US" sz="2400" dirty="0"/>
              <a:t> VSC-16, SIS-3800, SIS-3802)</a:t>
            </a:r>
          </a:p>
          <a:p>
            <a:r>
              <a:rPr lang="en-US" altLang="en-US" sz="2400" dirty="0"/>
              <a:t>Multi-channel scaler (SIS-3800, SIS-3802)</a:t>
            </a:r>
          </a:p>
          <a:p>
            <a:r>
              <a:rPr lang="en-US" altLang="en-US" sz="2400" dirty="0"/>
              <a:t>Serial communications (IP-Octal and others)</a:t>
            </a:r>
          </a:p>
          <a:p>
            <a:r>
              <a:rPr lang="en-US" altLang="en-US" sz="2400" dirty="0"/>
              <a:t>Motion control (OMS-58, </a:t>
            </a:r>
            <a:r>
              <a:rPr lang="en-US" altLang="en-US" sz="2400" dirty="0" err="1"/>
              <a:t>MAXv</a:t>
            </a:r>
            <a:r>
              <a:rPr lang="en-US" altLang="en-US" sz="2400" dirty="0"/>
              <a:t>)</a:t>
            </a:r>
          </a:p>
          <a:p>
            <a:r>
              <a:rPr lang="en-US" altLang="en-US" sz="2400" dirty="0"/>
              <a:t>APS timing system (FRX-200, FRX-300, TMG-1)</a:t>
            </a:r>
          </a:p>
          <a:p>
            <a:r>
              <a:rPr lang="en-US" altLang="en-US" sz="2400" dirty="0"/>
              <a:t>Allen-Bradley SLC-500 PLC communications (6008SV)</a:t>
            </a:r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Will discuss affordable replacements for most of these.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" r="10241" b="402"/>
          <a:stretch/>
        </p:blipFill>
        <p:spPr>
          <a:xfrm>
            <a:off x="10234610" y="1405661"/>
            <a:ext cx="1064421" cy="2590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09" t="17486" r="5818" b="16939"/>
          <a:stretch/>
        </p:blipFill>
        <p:spPr>
          <a:xfrm>
            <a:off x="7909560" y="935398"/>
            <a:ext cx="18288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2991504"/>
            <a:ext cx="1828800" cy="917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971" y="4021183"/>
            <a:ext cx="2609850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448" t="10381" r="4598" b="11389"/>
          <a:stretch/>
        </p:blipFill>
        <p:spPr>
          <a:xfrm>
            <a:off x="7924800" y="1905994"/>
            <a:ext cx="1828800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6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Easy VME Replacements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229600" cy="4572000"/>
          </a:xfrm>
        </p:spPr>
        <p:txBody>
          <a:bodyPr>
            <a:noAutofit/>
          </a:bodyPr>
          <a:lstStyle/>
          <a:p>
            <a:r>
              <a:rPr lang="en-US" altLang="en-US" dirty="0"/>
              <a:t>Serial communications (IP-Octal and others)</a:t>
            </a:r>
          </a:p>
          <a:p>
            <a:pPr lvl="1"/>
            <a:r>
              <a:rPr lang="en-US" altLang="en-US" dirty="0"/>
              <a:t>Replace with Ethernet terminal servers (</a:t>
            </a:r>
            <a:r>
              <a:rPr lang="en-US" altLang="en-US" dirty="0" err="1"/>
              <a:t>Moxa</a:t>
            </a:r>
            <a:r>
              <a:rPr lang="en-US" altLang="en-US" dirty="0"/>
              <a:t>, Digi, etc.)</a:t>
            </a:r>
          </a:p>
          <a:p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SoftGlue</a:t>
            </a:r>
            <a:r>
              <a:rPr lang="en-US" altLang="en-US" dirty="0"/>
              <a:t> (IP-201)</a:t>
            </a:r>
          </a:p>
          <a:p>
            <a:pPr lvl="1"/>
            <a:r>
              <a:rPr lang="en-US" altLang="en-US" dirty="0"/>
              <a:t>Replace with Soft Glue </a:t>
            </a:r>
            <a:r>
              <a:rPr lang="en-US" altLang="en-US" dirty="0" err="1"/>
              <a:t>Zynq</a:t>
            </a:r>
            <a:endParaRPr lang="en-US" altLang="en-US" dirty="0"/>
          </a:p>
          <a:p>
            <a:pPr lvl="1"/>
            <a:r>
              <a:rPr lang="en-US" altLang="en-US" dirty="0"/>
              <a:t>On-board EPICS IOC</a:t>
            </a:r>
          </a:p>
          <a:p>
            <a:pPr lvl="1"/>
            <a:r>
              <a:rPr lang="en-US" altLang="en-US" dirty="0"/>
              <a:t>Ethernet communication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124200"/>
            <a:ext cx="3962400" cy="2240050"/>
          </a:xfrm>
          <a:prstGeom prst="rect">
            <a:avLst/>
          </a:prstGeom>
        </p:spPr>
      </p:pic>
      <p:pic>
        <p:nvPicPr>
          <p:cNvPr id="1026" name="Picture 2" descr="MOXA TECHNOLOGIES NPORT 5610-8 USER MANUAL Pdf Download | ManualsLi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r="3572" b="17346"/>
          <a:stretch/>
        </p:blipFill>
        <p:spPr bwMode="auto">
          <a:xfrm>
            <a:off x="8534400" y="838200"/>
            <a:ext cx="2743199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86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VME Replacements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10515600" cy="2852565"/>
          </a:xfrm>
        </p:spPr>
        <p:txBody>
          <a:bodyPr>
            <a:noAutofit/>
          </a:bodyPr>
          <a:lstStyle/>
          <a:p>
            <a:r>
              <a:rPr lang="en-US" altLang="en-US" dirty="0"/>
              <a:t>Analog to digital, digital to analog, and digital I/O</a:t>
            </a:r>
          </a:p>
          <a:p>
            <a:r>
              <a:rPr lang="en-US" altLang="en-US" dirty="0"/>
              <a:t>Replace with Measurement Computing Ethernet and USB devices</a:t>
            </a:r>
          </a:p>
          <a:p>
            <a:r>
              <a:rPr lang="en-US" altLang="en-US" dirty="0"/>
              <a:t>R4-0 of EPICS </a:t>
            </a:r>
            <a:r>
              <a:rPr lang="en-US" altLang="en-US" dirty="0" err="1"/>
              <a:t>measComp</a:t>
            </a:r>
            <a:r>
              <a:rPr lang="en-US" altLang="en-US" dirty="0"/>
              <a:t> module uses the Measurement Computing </a:t>
            </a:r>
            <a:r>
              <a:rPr lang="en-US" altLang="en-US" dirty="0" err="1"/>
              <a:t>libuldaq</a:t>
            </a:r>
            <a:r>
              <a:rPr lang="en-US" altLang="en-US" dirty="0"/>
              <a:t> SDK on Linux.</a:t>
            </a:r>
          </a:p>
          <a:p>
            <a:pPr lvl="1"/>
            <a:r>
              <a:rPr lang="en-US" altLang="en-US" dirty="0"/>
              <a:t>Open source, vendor support</a:t>
            </a:r>
          </a:p>
          <a:p>
            <a:pPr lvl="1"/>
            <a:r>
              <a:rPr lang="en-US" altLang="en-US" dirty="0"/>
              <a:t>Supports all of their modules</a:t>
            </a:r>
          </a:p>
          <a:p>
            <a:pPr lvl="1"/>
            <a:r>
              <a:rPr lang="en-US" altLang="en-US" dirty="0"/>
              <a:t>Similar to, but not source compatible with their Window </a:t>
            </a:r>
            <a:r>
              <a:rPr lang="en-US" altLang="en-US" dirty="0" err="1"/>
              <a:t>ULDaq</a:t>
            </a:r>
            <a:r>
              <a:rPr lang="en-US" altLang="en-US" dirty="0"/>
              <a:t> SDK</a:t>
            </a:r>
          </a:p>
          <a:p>
            <a:pPr lvl="1"/>
            <a:r>
              <a:rPr lang="en-US" altLang="en-US" dirty="0"/>
              <a:t>EPICS drivers now make different calls for Linux and Windows</a:t>
            </a:r>
          </a:p>
          <a:p>
            <a:endParaRPr lang="en-US" altLang="en-US" dirty="0"/>
          </a:p>
        </p:txBody>
      </p:sp>
      <p:pic>
        <p:nvPicPr>
          <p:cNvPr id="2050" name="Picture 2" descr="E-1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2743200" cy="211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C-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013" y="4897449"/>
            <a:ext cx="47625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SB-2408 Ser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594279"/>
            <a:ext cx="2740025" cy="18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05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212180"/>
            <a:ext cx="71628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Measurement Computing E-1608 ($579)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6934200" cy="57150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Ethernet interface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16-bit analog inputs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8 single-ended channels or 4 differential channels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Programmable per-channel range: +-1V, +-2V, +-5V, +-10V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250 kHz total maximum input rate.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Internal or external trigger.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Internal or external clock for input signals.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Input FIFO, unlimited waveform length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16-bit analog outputs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2 channels, fixed +-10V range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Digital inputs/outputs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8 signals, individually programmable as inputs or outputs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>
                <a:solidFill>
                  <a:srgbClr val="000000"/>
                </a:solidFill>
              </a:rPr>
              <a:t>Counter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1 input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10 MHz maximum rate, 32-bit register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59" y="2863529"/>
            <a:ext cx="2501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812162"/>
            <a:ext cx="2971800" cy="384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5000" b="52222"/>
          <a:stretch>
            <a:fillRect/>
          </a:stretch>
        </p:blipFill>
        <p:spPr bwMode="auto">
          <a:xfrm>
            <a:off x="7696200" y="914400"/>
            <a:ext cx="403355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686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305800" cy="5638800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8 counters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48 MHz maximum count rate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Up to 64-bit counter depth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Counters can be read synchronously on-the-fly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4 modes: </a:t>
            </a:r>
          </a:p>
          <a:p>
            <a:pPr lvl="2" eaLnBrk="1" hangingPunct="1">
              <a:spcBef>
                <a:spcPts val="600"/>
              </a:spcBef>
            </a:pPr>
            <a:r>
              <a:rPr lang="en-US" altLang="en-US" sz="1800" dirty="0"/>
              <a:t>Totalize (count number of pulses)</a:t>
            </a:r>
          </a:p>
          <a:p>
            <a:pPr lvl="2" eaLnBrk="1" hangingPunct="1">
              <a:spcBef>
                <a:spcPts val="600"/>
              </a:spcBef>
            </a:pPr>
            <a:r>
              <a:rPr lang="en-US" altLang="en-US" sz="1800" dirty="0"/>
              <a:t>Period (measure time between rising or falling edge of successive pulses)</a:t>
            </a:r>
          </a:p>
          <a:p>
            <a:pPr lvl="2" eaLnBrk="1" hangingPunct="1">
              <a:spcBef>
                <a:spcPts val="600"/>
              </a:spcBef>
            </a:pPr>
            <a:r>
              <a:rPr lang="en-US" altLang="en-US" sz="1800" dirty="0"/>
              <a:t>Pulse width (measure time between rising and falling edge of a single pulse)</a:t>
            </a:r>
          </a:p>
          <a:p>
            <a:pPr lvl="2" eaLnBrk="1" hangingPunct="1">
              <a:spcBef>
                <a:spcPts val="600"/>
              </a:spcBef>
            </a:pPr>
            <a:r>
              <a:rPr lang="en-US" altLang="en-US" sz="1800" dirty="0"/>
              <a:t>Timing mode (measure time between edges of two different input signals)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4 pulse generators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48 MHz clock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Programmable period, width, number of pulses, polarity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400" dirty="0"/>
              <a:t>Digital inputs/outputs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000" dirty="0"/>
              <a:t>8 signals, individually programmable as inputs or outputs </a:t>
            </a:r>
            <a:r>
              <a:rPr lang="en-US" altLang="en-US" dirty="0"/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489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Measurement Computing USB-CTR08 ($489)</a:t>
            </a:r>
            <a:br>
              <a:rPr lang="en-US" altLang="en-US" sz="3200" b="1" dirty="0">
                <a:solidFill>
                  <a:srgbClr val="0070C0"/>
                </a:solidFill>
                <a:latin typeface="+mn-lt"/>
              </a:rPr>
            </a:b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Replaces </a:t>
            </a:r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Joerger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and Struck scalers and MCS</a:t>
            </a:r>
          </a:p>
        </p:txBody>
      </p:sp>
      <p:pic>
        <p:nvPicPr>
          <p:cNvPr id="6148" name="Picture 4" descr="USB-CTR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5606"/>
            <a:ext cx="300810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19818" r="403" b="24268"/>
          <a:stretch/>
        </p:blipFill>
        <p:spPr>
          <a:xfrm>
            <a:off x="8001000" y="4648200"/>
            <a:ext cx="369277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60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USB-CTR08 vs VME SIS3820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32161"/>
              </p:ext>
            </p:extLst>
          </p:nvPr>
        </p:nvGraphicFramePr>
        <p:xfrm>
          <a:off x="1371600" y="1143000"/>
          <a:ext cx="86868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29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USB-CTR08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SIS3280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91">
                <a:tc>
                  <a:txBody>
                    <a:bodyPr/>
                    <a:lstStyle/>
                    <a:p>
                      <a:r>
                        <a:rPr lang="en-US" sz="2400" dirty="0"/>
                        <a:t># Counters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32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91">
                <a:tc>
                  <a:txBody>
                    <a:bodyPr/>
                    <a:lstStyle/>
                    <a:p>
                      <a:r>
                        <a:rPr lang="en-US" sz="2400" dirty="0"/>
                        <a:t>Interface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USB 2.0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VME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355">
                <a:tc>
                  <a:txBody>
                    <a:bodyPr/>
                    <a:lstStyle/>
                    <a:p>
                      <a:r>
                        <a:rPr lang="en-US" sz="2400" dirty="0"/>
                        <a:t>Maximum count rate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48</a:t>
                      </a:r>
                      <a:r>
                        <a:rPr lang="en-US" sz="2400" baseline="0" dirty="0"/>
                        <a:t> MHz (TTL)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 MHz (TTL)</a:t>
                      </a:r>
                    </a:p>
                    <a:p>
                      <a:r>
                        <a:rPr lang="en-US" sz="2400" dirty="0"/>
                        <a:t>250 MHz (ECL, NIM)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899">
                <a:tc>
                  <a:txBody>
                    <a:bodyPr/>
                    <a:lstStyle/>
                    <a:p>
                      <a:r>
                        <a:rPr lang="en-US" sz="2400" dirty="0"/>
                        <a:t>Minimum dwell</a:t>
                      </a:r>
                      <a:r>
                        <a:rPr lang="en-US" sz="2400" baseline="0" dirty="0"/>
                        <a:t> time 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250 ns per active</a:t>
                      </a:r>
                      <a:r>
                        <a:rPr lang="en-US" sz="2400" baseline="0" dirty="0"/>
                        <a:t> counter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220 ns </a:t>
                      </a:r>
                      <a:r>
                        <a:rPr lang="en-US" sz="2400" baseline="0" dirty="0"/>
                        <a:t> for 8 active counters</a:t>
                      </a:r>
                      <a:endParaRPr lang="en-US" sz="2400" dirty="0"/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291">
                <a:tc>
                  <a:txBody>
                    <a:bodyPr/>
                    <a:lstStyle/>
                    <a:p>
                      <a:r>
                        <a:rPr lang="en-US" sz="2400" dirty="0"/>
                        <a:t>Pulse</a:t>
                      </a:r>
                      <a:r>
                        <a:rPr lang="en-US" sz="2400" baseline="0" dirty="0"/>
                        <a:t> generators</a:t>
                      </a:r>
                      <a:endParaRPr lang="en-US" sz="24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91">
                <a:tc>
                  <a:txBody>
                    <a:bodyPr/>
                    <a:lstStyle/>
                    <a:p>
                      <a:r>
                        <a:rPr lang="en-US" sz="2400" dirty="0"/>
                        <a:t>Digital I/O bits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91">
                <a:tc>
                  <a:txBody>
                    <a:bodyPr/>
                    <a:lstStyle/>
                    <a:p>
                      <a:r>
                        <a:rPr lang="en-US" sz="2400" dirty="0"/>
                        <a:t>Price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$489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$4,350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581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2667000" y="93664"/>
            <a:ext cx="6553200" cy="533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USB-CTR08 Main </a:t>
            </a:r>
            <a:r>
              <a:rPr lang="en-US" altLang="en-US" sz="3200" b="1" dirty="0" err="1">
                <a:solidFill>
                  <a:srgbClr val="0070C0"/>
                </a:solidFill>
                <a:latin typeface="+mn-lt"/>
              </a:rPr>
              <a:t>medm</a:t>
            </a: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 Screen</a:t>
            </a:r>
          </a:p>
        </p:txBody>
      </p:sp>
      <p:pic>
        <p:nvPicPr>
          <p:cNvPr id="8195" name="Picture 5" descr="USBCT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27064"/>
            <a:ext cx="5181600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85725"/>
            <a:ext cx="554355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60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6963</TotalTime>
  <Words>2424</Words>
  <Application>Microsoft Office PowerPoint</Application>
  <PresentationFormat>Widescreen</PresentationFormat>
  <Paragraphs>347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Times New Roman</vt:lpstr>
      <vt:lpstr>Default Design</vt:lpstr>
      <vt:lpstr>PowerPoint Presentation</vt:lpstr>
      <vt:lpstr>Motivation</vt:lpstr>
      <vt:lpstr>Current Beamline VME Functionality</vt:lpstr>
      <vt:lpstr>Easy VME Replacements</vt:lpstr>
      <vt:lpstr>VME Replacements</vt:lpstr>
      <vt:lpstr>Measurement Computing E-1608 ($579)</vt:lpstr>
      <vt:lpstr>Measurement Computing USB-CTR08 ($489) Replaces Joerger and Struck scalers and MCS</vt:lpstr>
      <vt:lpstr>USB-CTR08 vs VME SIS3820</vt:lpstr>
      <vt:lpstr> USB-CTR08 Main medm Screen</vt:lpstr>
      <vt:lpstr> USB-CTR08 Scaler Record Mode</vt:lpstr>
      <vt:lpstr> USB-CTR08 Multi-Channel Scaler (MCS) Mode</vt:lpstr>
      <vt:lpstr> USB-CTR08 MCS Mode Plots</vt:lpstr>
      <vt:lpstr>Measurement Computing E-TC ($559)</vt:lpstr>
      <vt:lpstr>Measurement Computing TC-32 ($2,319)</vt:lpstr>
      <vt:lpstr>Other Measurement Computing Modules</vt:lpstr>
      <vt:lpstr>Other Measurement Computing Modules</vt:lpstr>
      <vt:lpstr>Note on USB Devices</vt:lpstr>
      <vt:lpstr>Motion Control</vt:lpstr>
      <vt:lpstr>Motion Control</vt:lpstr>
      <vt:lpstr>Galil DMC-41X3</vt:lpstr>
      <vt:lpstr>Galil DMC-4183</vt:lpstr>
      <vt:lpstr>Galil DMC-4183</vt:lpstr>
      <vt:lpstr>Galil DMC-4183</vt:lpstr>
      <vt:lpstr>Galil Specific Screens – Rich Features</vt:lpstr>
      <vt:lpstr>Multi-Axis Complex Coordinated Motion</vt:lpstr>
      <vt:lpstr>Python Script to Define and Execute Profile Move</vt:lpstr>
      <vt:lpstr>Multi-Axis Complex Coordinated Motion</vt:lpstr>
      <vt:lpstr>Multi-Axis Complex Coordinated Motion</vt:lpstr>
      <vt:lpstr>Status</vt:lpstr>
    </vt:vector>
  </TitlesOfParts>
  <Company>CARS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On-the-fly Scanning with EPICS and Spec</dc:title>
  <dc:creator>Mark Rivers</dc:creator>
  <cp:lastModifiedBy>Mark</cp:lastModifiedBy>
  <cp:revision>98</cp:revision>
  <dcterms:created xsi:type="dcterms:W3CDTF">2003-02-20T15:21:08Z</dcterms:created>
  <dcterms:modified xsi:type="dcterms:W3CDTF">2022-08-18T14:46:07Z</dcterms:modified>
</cp:coreProperties>
</file>