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28"/>
  </p:notesMasterIdLst>
  <p:sldIdLst>
    <p:sldId id="258" r:id="rId2"/>
    <p:sldId id="838" r:id="rId3"/>
    <p:sldId id="867" r:id="rId4"/>
    <p:sldId id="868" r:id="rId5"/>
    <p:sldId id="844" r:id="rId6"/>
    <p:sldId id="842" r:id="rId7"/>
    <p:sldId id="841" r:id="rId8"/>
    <p:sldId id="845" r:id="rId9"/>
    <p:sldId id="869" r:id="rId10"/>
    <p:sldId id="874" r:id="rId11"/>
    <p:sldId id="849" r:id="rId12"/>
    <p:sldId id="870" r:id="rId13"/>
    <p:sldId id="871" r:id="rId14"/>
    <p:sldId id="872" r:id="rId15"/>
    <p:sldId id="873" r:id="rId16"/>
    <p:sldId id="857" r:id="rId17"/>
    <p:sldId id="850" r:id="rId18"/>
    <p:sldId id="875" r:id="rId19"/>
    <p:sldId id="858" r:id="rId20"/>
    <p:sldId id="860" r:id="rId21"/>
    <p:sldId id="866" r:id="rId22"/>
    <p:sldId id="861" r:id="rId23"/>
    <p:sldId id="862" r:id="rId24"/>
    <p:sldId id="863" r:id="rId25"/>
    <p:sldId id="864" r:id="rId26"/>
    <p:sldId id="448" r:id="rId27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2880">
          <p15:clr>
            <a:srgbClr val="A4A3A4"/>
          </p15:clr>
        </p15:guide>
        <p15:guide id="4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CA"/>
    <a:srgbClr val="0000FF"/>
    <a:srgbClr val="CC3300"/>
    <a:srgbClr val="009999"/>
    <a:srgbClr val="33CC33"/>
    <a:srgbClr val="339933"/>
    <a:srgbClr val="009900"/>
    <a:srgbClr val="73A7E7"/>
    <a:srgbClr val="0B1F8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77" autoAdjust="0"/>
  </p:normalViewPr>
  <p:slideViewPr>
    <p:cSldViewPr snapToGrid="0" showGuides="1">
      <p:cViewPr varScale="1">
        <p:scale>
          <a:sx n="126" d="100"/>
          <a:sy n="126" d="100"/>
        </p:scale>
        <p:origin x="2096" y="60"/>
      </p:cViewPr>
      <p:guideLst>
        <p:guide pos="2880"/>
        <p:guide orient="horz" pos="16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89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867C8-E2FA-45F2-B247-70440C6593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13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867C8-E2FA-45F2-B247-70440C6593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52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867C8-E2FA-45F2-B247-70440C6593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80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867C8-E2FA-45F2-B247-70440C6593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56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01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27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867C8-E2FA-45F2-B247-70440C6593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50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867C8-E2FA-45F2-B247-70440C6593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48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867C8-E2FA-45F2-B247-70440C6593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27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867C8-E2FA-45F2-B247-70440C6593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90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867C8-E2FA-45F2-B247-70440C6593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69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867C8-E2FA-45F2-B247-70440C6593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75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5776" y="4739217"/>
            <a:ext cx="3711039" cy="404284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 userDrawn="1"/>
        </p:nvSpPr>
        <p:spPr>
          <a:xfrm>
            <a:off x="469900" y="4635018"/>
            <a:ext cx="1387624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www.anl.gov</a:t>
            </a:r>
          </a:p>
        </p:txBody>
      </p:sp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4570711"/>
            <a:ext cx="589449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76" r:id="rId10"/>
    <p:sldLayoutId id="2147483709" r:id="rId11"/>
    <p:sldLayoutId id="2147483695" r:id="rId12"/>
    <p:sldLayoutId id="2147483739" r:id="rId13"/>
    <p:sldLayoutId id="2147483696" r:id="rId14"/>
    <p:sldLayoutId id="2147483689" r:id="rId15"/>
    <p:sldLayoutId id="2147483710" r:id="rId16"/>
    <p:sldLayoutId id="2147483706" r:id="rId17"/>
    <p:sldLayoutId id="2147483704" r:id="rId18"/>
    <p:sldLayoutId id="2147483769" r:id="rId19"/>
    <p:sldLayoutId id="2147483770" r:id="rId20"/>
    <p:sldLayoutId id="2147483771" r:id="rId21"/>
    <p:sldLayoutId id="2147483772" r:id="rId22"/>
    <p:sldLayoutId id="2147483761" r:id="rId23"/>
    <p:sldLayoutId id="2147483762" r:id="rId24"/>
    <p:sldLayoutId id="2147483763" r:id="rId25"/>
    <p:sldLayoutId id="2147483765" r:id="rId26"/>
    <p:sldLayoutId id="2147483766" r:id="rId2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Relationship Id="rId9" Type="http://schemas.openxmlformats.org/officeDocument/2006/relationships/image" Target="../media/image5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Relationship Id="rId9" Type="http://schemas.openxmlformats.org/officeDocument/2006/relationships/image" Target="../media/image6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1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230.png"/><Relationship Id="rId4" Type="http://schemas.openxmlformats.org/officeDocument/2006/relationships/image" Target="../media/image30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2730" r="2730"/>
          <a:stretch/>
        </p:blipFill>
        <p:spPr>
          <a:xfrm>
            <a:off x="5728062" y="1255568"/>
            <a:ext cx="3415938" cy="202996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712" y="1266825"/>
            <a:ext cx="5488349" cy="2029968"/>
          </a:xfrm>
        </p:spPr>
        <p:txBody>
          <a:bodyPr lIns="182880" rIns="182880">
            <a:normAutofit/>
          </a:bodyPr>
          <a:lstStyle/>
          <a:p>
            <a:pPr algn="ctr"/>
            <a:r>
              <a:rPr lang="en-US" sz="1900" cap="none" dirty="0"/>
              <a:t>Design and implementation of X-ray wavefront sensors for APS-U beamline diagnostics</a:t>
            </a:r>
            <a:endParaRPr lang="en-US" sz="1900" cap="none" dirty="0">
              <a:latin typeface="Cambria" panose="02040503050406030204" pitchFamily="18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erhtjhtyhy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70EBE3-EEC7-DF19-E23E-439596061651}"/>
              </a:ext>
            </a:extLst>
          </p:cNvPr>
          <p:cNvSpPr txBox="1"/>
          <p:nvPr/>
        </p:nvSpPr>
        <p:spPr>
          <a:xfrm>
            <a:off x="239712" y="3367153"/>
            <a:ext cx="8736455" cy="620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0" i="0" u="sng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Xianbo Shi</a:t>
            </a:r>
            <a:r>
              <a:rPr lang="en-US" altLang="ja-JP" sz="1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, Zhi Qiao, Matthew Frith, Matthew Highland,</a:t>
            </a:r>
            <a:r>
              <a:rPr lang="en-US" altLang="ja-JP" sz="1400" dirty="0">
                <a:solidFill>
                  <a:schemeClr val="tx1">
                    <a:lumMod val="50000"/>
                  </a:schemeClr>
                </a:solidFill>
                <a:latin typeface="Times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Luca Rebuffi</a:t>
            </a:r>
            <a:r>
              <a:rPr kumimoji="0" lang="en-US" altLang="ja-JP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, and Lahsen Assoufid</a:t>
            </a:r>
            <a:endParaRPr kumimoji="0" lang="en-US" altLang="ja-JP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ja-JP" sz="1400" b="0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ja-JP" sz="1100" b="0" i="1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Advanced Photon Source, Argonne National </a:t>
            </a:r>
            <a:r>
              <a:rPr kumimoji="0" lang="fr-FR" altLang="ja-JP" sz="1100" b="0" i="1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Laboratory</a:t>
            </a:r>
            <a:endParaRPr kumimoji="0" lang="en-US" altLang="ja-JP" sz="24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1D9DCC-2B16-441E-15F9-90F2D0459323}"/>
              </a:ext>
            </a:extLst>
          </p:cNvPr>
          <p:cNvSpPr txBox="1"/>
          <p:nvPr/>
        </p:nvSpPr>
        <p:spPr>
          <a:xfrm>
            <a:off x="239712" y="4475446"/>
            <a:ext cx="82316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Gotham A"/>
                <a:cs typeface="Arial"/>
              </a:rPr>
              <a:t>TWG meeting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Gotham A"/>
                <a:cs typeface="Arial"/>
              </a:rPr>
              <a:t>July 20</a:t>
            </a:r>
            <a:r>
              <a:rPr lang="en-US" sz="1400" b="1" baseline="30000" dirty="0">
                <a:solidFill>
                  <a:srgbClr val="000000"/>
                </a:solidFill>
                <a:latin typeface="Gotham A"/>
                <a:cs typeface="Arial"/>
              </a:rPr>
              <a:t>th</a:t>
            </a:r>
            <a:r>
              <a:rPr lang="en-US" sz="1400" b="1" dirty="0">
                <a:solidFill>
                  <a:srgbClr val="000000"/>
                </a:solidFill>
                <a:latin typeface="Gotham A"/>
                <a:cs typeface="Arial"/>
              </a:rPr>
              <a:t>, 2023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A9C3C6-7285-104A-CD85-61CA86FD46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WF sensor Design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8896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8948EDF-2EC8-4608-A4C7-4EE355D68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3" y="240618"/>
            <a:ext cx="8372900" cy="369794"/>
          </a:xfrm>
        </p:spPr>
        <p:txBody>
          <a:bodyPr>
            <a:normAutofit/>
          </a:bodyPr>
          <a:lstStyle/>
          <a:p>
            <a:r>
              <a:rPr lang="en-US" sz="2200" dirty="0"/>
              <a:t>REFERENCE APS Wavefront SENSOR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85F97A7-7292-9D6F-5F72-AA9318CA5272}"/>
              </a:ext>
            </a:extLst>
          </p:cNvPr>
          <p:cNvGrpSpPr/>
          <p:nvPr/>
        </p:nvGrpSpPr>
        <p:grpSpPr>
          <a:xfrm>
            <a:off x="1135150" y="752306"/>
            <a:ext cx="5824450" cy="4247123"/>
            <a:chOff x="1140937" y="864700"/>
            <a:chExt cx="5824450" cy="424712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01AA3A8-2081-9FF2-6A25-4B81DD790E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436"/>
            <a:stretch/>
          </p:blipFill>
          <p:spPr>
            <a:xfrm>
              <a:off x="1140937" y="864700"/>
              <a:ext cx="5824450" cy="359116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F91B28-A344-31E6-9E10-B534ED1B9F4D}"/>
                </a:ext>
              </a:extLst>
            </p:cNvPr>
            <p:cNvSpPr txBox="1"/>
            <p:nvPr/>
          </p:nvSpPr>
          <p:spPr>
            <a:xfrm>
              <a:off x="2649457" y="4508264"/>
              <a:ext cx="3589490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050" dirty="0"/>
                <a:t>L. Assoufid et al., Rev. Sci. Instrum. 87, 052004 (2016).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E69E589-7B81-3CEB-C6B8-AC1BC11A0305}"/>
                </a:ext>
              </a:extLst>
            </p:cNvPr>
            <p:cNvSpPr txBox="1"/>
            <p:nvPr/>
          </p:nvSpPr>
          <p:spPr>
            <a:xfrm>
              <a:off x="3341469" y="4773269"/>
              <a:ext cx="211627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sz="1600" dirty="0">
                  <a:solidFill>
                    <a:srgbClr val="0070C0"/>
                  </a:solidFill>
                </a:rPr>
                <a:t>Portable WF sensor</a:t>
              </a:r>
            </a:p>
          </p:txBody>
        </p:sp>
      </p:grp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8481F2F-DF3B-7F07-324A-4419DAF816E0}"/>
              </a:ext>
            </a:extLst>
          </p:cNvPr>
          <p:cNvSpPr txBox="1">
            <a:spLocks/>
          </p:cNvSpPr>
          <p:nvPr/>
        </p:nvSpPr>
        <p:spPr>
          <a:xfrm>
            <a:off x="196079" y="496865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47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8948EDF-2EC8-4608-A4C7-4EE355D68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3" y="240618"/>
            <a:ext cx="8372900" cy="369794"/>
          </a:xfrm>
        </p:spPr>
        <p:txBody>
          <a:bodyPr>
            <a:normAutofit/>
          </a:bodyPr>
          <a:lstStyle/>
          <a:p>
            <a:r>
              <a:rPr lang="en-US" sz="2200" dirty="0"/>
              <a:t>NEW Wavefront SENSOR prototypes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8A3DE21-80E1-6B20-3E46-60A83DA39A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7" t="1148" r="10122" b="10687"/>
          <a:stretch/>
        </p:blipFill>
        <p:spPr>
          <a:xfrm>
            <a:off x="653279" y="863514"/>
            <a:ext cx="2228126" cy="332816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737DC05-4750-520A-4638-B3697021A5B3}"/>
              </a:ext>
            </a:extLst>
          </p:cNvPr>
          <p:cNvSpPr txBox="1"/>
          <p:nvPr/>
        </p:nvSpPr>
        <p:spPr>
          <a:xfrm>
            <a:off x="648199" y="4189225"/>
            <a:ext cx="23012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rgbClr val="0070C0"/>
                </a:solidFill>
              </a:rPr>
              <a:t>Adjustable Zoom WF sensor</a:t>
            </a:r>
          </a:p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Adjustable zoom capabilities to adapt to various beam conditions and resolutions</a:t>
            </a:r>
            <a:endParaRPr lang="da-DK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1DE692-9A9C-2050-C43B-7B78CE267AA4}"/>
              </a:ext>
            </a:extLst>
          </p:cNvPr>
          <p:cNvSpPr txBox="1"/>
          <p:nvPr/>
        </p:nvSpPr>
        <p:spPr>
          <a:xfrm>
            <a:off x="3401556" y="3347608"/>
            <a:ext cx="24041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rgbClr val="0070C0"/>
                </a:solidFill>
              </a:rPr>
              <a:t>Compact WF sensor</a:t>
            </a:r>
          </a:p>
          <a:p>
            <a:r>
              <a:rPr lang="da-DK" sz="1200" dirty="0">
                <a:solidFill>
                  <a:schemeClr val="tx1">
                    <a:lumMod val="50000"/>
                  </a:schemeClr>
                </a:solidFill>
              </a:rPr>
              <a:t>A compact and cost-effective model as standard diagnostic tool optimized for each APS-U beamline.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50B7D6A-FA80-5C88-475A-089AADB77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068" y="863514"/>
            <a:ext cx="2099719" cy="2484094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8481F2F-DF3B-7F07-324A-4419DAF816E0}"/>
              </a:ext>
            </a:extLst>
          </p:cNvPr>
          <p:cNvSpPr txBox="1">
            <a:spLocks/>
          </p:cNvSpPr>
          <p:nvPr/>
        </p:nvSpPr>
        <p:spPr>
          <a:xfrm>
            <a:off x="196079" y="496865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DA312B-8B32-FF91-05FC-73BD54270466}"/>
              </a:ext>
            </a:extLst>
          </p:cNvPr>
          <p:cNvGrpSpPr/>
          <p:nvPr/>
        </p:nvGrpSpPr>
        <p:grpSpPr>
          <a:xfrm>
            <a:off x="5976674" y="863514"/>
            <a:ext cx="2499360" cy="3891220"/>
            <a:chOff x="5539794" y="863514"/>
            <a:chExt cx="2499360" cy="389122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92F33E1-3B15-BB0D-081B-5FA3F1D96652}"/>
                </a:ext>
              </a:extLst>
            </p:cNvPr>
            <p:cNvSpPr txBox="1"/>
            <p:nvPr/>
          </p:nvSpPr>
          <p:spPr>
            <a:xfrm>
              <a:off x="5539794" y="3185074"/>
              <a:ext cx="249936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0" i="0" dirty="0">
                  <a:solidFill>
                    <a:schemeClr val="tx1">
                      <a:lumMod val="50000"/>
                    </a:schemeClr>
                  </a:solidFill>
                  <a:effectLst/>
                  <a:latin typeface="+mj-lt"/>
                </a:rPr>
                <a:t>① mask/grating</a:t>
              </a:r>
            </a:p>
            <a:p>
              <a:r>
                <a:rPr lang="en-US" sz="1200" b="0" i="0" dirty="0">
                  <a:solidFill>
                    <a:schemeClr val="tx1">
                      <a:lumMod val="50000"/>
                    </a:schemeClr>
                  </a:solidFill>
                  <a:effectLst/>
                  <a:latin typeface="+mj-lt"/>
                </a:rPr>
                <a:t>② scintillator focusing assembly</a:t>
              </a:r>
            </a:p>
            <a:p>
              <a:r>
                <a:rPr lang="en-US" sz="1200" b="0" i="0" dirty="0">
                  <a:solidFill>
                    <a:schemeClr val="tx1">
                      <a:lumMod val="50000"/>
                    </a:schemeClr>
                  </a:solidFill>
                  <a:effectLst/>
                  <a:latin typeface="+mj-lt"/>
                </a:rPr>
                <a:t>③ scintillator</a:t>
              </a:r>
            </a:p>
            <a:p>
              <a:r>
                <a:rPr lang="en-US" sz="1200" b="0" i="0" dirty="0">
                  <a:solidFill>
                    <a:schemeClr val="tx1">
                      <a:lumMod val="50000"/>
                    </a:schemeClr>
                  </a:solidFill>
                  <a:effectLst/>
                  <a:latin typeface="+mj-lt"/>
                </a:rPr>
                <a:t>④ mirror</a:t>
              </a:r>
            </a:p>
            <a:p>
              <a:r>
                <a:rPr lang="en-US" sz="1200" b="0" i="0" dirty="0">
                  <a:solidFill>
                    <a:schemeClr val="tx1">
                      <a:lumMod val="50000"/>
                    </a:schemeClr>
                  </a:solidFill>
                  <a:effectLst/>
                  <a:latin typeface="+mj-lt"/>
                </a:rPr>
                <a:t>⑤ 10X Mitutoyo Objective</a:t>
              </a:r>
            </a:p>
            <a:p>
              <a:r>
                <a:rPr lang="en-US" sz="1200" b="0" i="0" dirty="0">
                  <a:solidFill>
                    <a:schemeClr val="tx1">
                      <a:lumMod val="50000"/>
                    </a:schemeClr>
                  </a:solidFill>
                  <a:effectLst/>
                  <a:latin typeface="+mj-lt"/>
                </a:rPr>
                <a:t>⑥ MT-4 Accessory Tube Lens</a:t>
              </a:r>
            </a:p>
            <a:p>
              <a:r>
                <a:rPr lang="en-US" sz="1200" b="0" i="0" dirty="0">
                  <a:solidFill>
                    <a:schemeClr val="tx1">
                      <a:lumMod val="50000"/>
                    </a:schemeClr>
                  </a:solidFill>
                  <a:effectLst/>
                  <a:latin typeface="+mj-lt"/>
                </a:rPr>
                <a:t>⑦ extension tube</a:t>
              </a:r>
            </a:p>
            <a:p>
              <a:r>
                <a:rPr lang="en-US" sz="1200" b="0" i="0" dirty="0">
                  <a:solidFill>
                    <a:schemeClr val="tx1">
                      <a:lumMod val="50000"/>
                    </a:schemeClr>
                  </a:solidFill>
                  <a:effectLst/>
                  <a:latin typeface="+mj-lt"/>
                </a:rPr>
                <a:t>⑧ camera</a:t>
              </a:r>
              <a:endParaRPr lang="en-US" sz="1200" dirty="0">
                <a:solidFill>
                  <a:schemeClr val="tx1">
                    <a:lumMod val="50000"/>
                  </a:schemeClr>
                </a:solidFill>
                <a:latin typeface="+mj-lt"/>
              </a:endParaRPr>
            </a:p>
          </p:txBody>
        </p:sp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9C79277F-71FA-1D59-0D70-BFD3A77D31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355" t="4677" r="2551" b="4043"/>
            <a:stretch/>
          </p:blipFill>
          <p:spPr>
            <a:xfrm>
              <a:off x="5539794" y="863514"/>
              <a:ext cx="2499360" cy="232156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A02A437-6778-6E55-03A8-300ED7C2C904}"/>
              </a:ext>
            </a:extLst>
          </p:cNvPr>
          <p:cNvSpPr txBox="1"/>
          <p:nvPr/>
        </p:nvSpPr>
        <p:spPr>
          <a:xfrm>
            <a:off x="4063544" y="4845541"/>
            <a:ext cx="32040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M. Frith, et al., Rev. Sci. </a:t>
            </a:r>
            <a:r>
              <a:rPr lang="en-US" sz="1000" dirty="0" err="1">
                <a:solidFill>
                  <a:schemeClr val="tx1">
                    <a:lumMod val="50000"/>
                  </a:schemeClr>
                </a:solidFill>
              </a:rPr>
              <a:t>Instrum</a:t>
            </a:r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. (under preparation)</a:t>
            </a:r>
          </a:p>
        </p:txBody>
      </p:sp>
    </p:spTree>
    <p:extLst>
      <p:ext uri="{BB962C8B-B14F-4D97-AF65-F5344CB8AC3E}">
        <p14:creationId xmlns:p14="http://schemas.microsoft.com/office/powerpoint/2010/main" val="79247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8948EDF-2EC8-4608-A4C7-4EE355D68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3" y="240618"/>
            <a:ext cx="8372900" cy="369794"/>
          </a:xfrm>
        </p:spPr>
        <p:txBody>
          <a:bodyPr>
            <a:normAutofit/>
          </a:bodyPr>
          <a:lstStyle/>
          <a:p>
            <a:r>
              <a:rPr lang="en-US" sz="2200" dirty="0"/>
              <a:t>Compact WF sensor Parts List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8481F2F-DF3B-7F07-324A-4419DAF816E0}"/>
              </a:ext>
            </a:extLst>
          </p:cNvPr>
          <p:cNvSpPr txBox="1">
            <a:spLocks/>
          </p:cNvSpPr>
          <p:nvPr/>
        </p:nvSpPr>
        <p:spPr>
          <a:xfrm>
            <a:off x="196079" y="496865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4E6AD34-4401-8D14-97A9-96072F9314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155719"/>
              </p:ext>
            </p:extLst>
          </p:nvPr>
        </p:nvGraphicFramePr>
        <p:xfrm>
          <a:off x="495799" y="651528"/>
          <a:ext cx="8481060" cy="4114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5985">
                  <a:extLst>
                    <a:ext uri="{9D8B030D-6E8A-4147-A177-3AD203B41FA5}">
                      <a16:colId xmlns:a16="http://schemas.microsoft.com/office/drawing/2014/main" val="1605920119"/>
                    </a:ext>
                  </a:extLst>
                </a:gridCol>
                <a:gridCol w="4740910">
                  <a:extLst>
                    <a:ext uri="{9D8B030D-6E8A-4147-A177-3AD203B41FA5}">
                      <a16:colId xmlns:a16="http://schemas.microsoft.com/office/drawing/2014/main" val="3987085609"/>
                    </a:ext>
                  </a:extLst>
                </a:gridCol>
                <a:gridCol w="603885">
                  <a:extLst>
                    <a:ext uri="{9D8B030D-6E8A-4147-A177-3AD203B41FA5}">
                      <a16:colId xmlns:a16="http://schemas.microsoft.com/office/drawing/2014/main" val="2944935887"/>
                    </a:ext>
                  </a:extLst>
                </a:gridCol>
                <a:gridCol w="880110">
                  <a:extLst>
                    <a:ext uri="{9D8B030D-6E8A-4147-A177-3AD203B41FA5}">
                      <a16:colId xmlns:a16="http://schemas.microsoft.com/office/drawing/2014/main" val="978494551"/>
                    </a:ext>
                  </a:extLst>
                </a:gridCol>
                <a:gridCol w="657860">
                  <a:extLst>
                    <a:ext uri="{9D8B030D-6E8A-4147-A177-3AD203B41FA5}">
                      <a16:colId xmlns:a16="http://schemas.microsoft.com/office/drawing/2014/main" val="879572086"/>
                    </a:ext>
                  </a:extLst>
                </a:gridCol>
                <a:gridCol w="702310">
                  <a:extLst>
                    <a:ext uri="{9D8B030D-6E8A-4147-A177-3AD203B41FA5}">
                      <a16:colId xmlns:a16="http://schemas.microsoft.com/office/drawing/2014/main" val="1686060591"/>
                    </a:ext>
                  </a:extLst>
                </a:gridCol>
              </a:tblGrid>
              <a:tr h="164592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 Number</a:t>
                      </a:r>
                      <a:endParaRPr lang="en-US" sz="9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US" sz="9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9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Manufacture</a:t>
                      </a:r>
                      <a:endParaRPr lang="en-US" sz="9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 price</a:t>
                      </a:r>
                      <a:endParaRPr lang="en-US" sz="9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price</a:t>
                      </a:r>
                      <a:endParaRPr lang="en-US" sz="9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9880717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Mask or grating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Fabricate by Michael Wojcik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022977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SM1CP2M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Externally SM1-Threaded End Cap for Machining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$20.59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$41.18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769304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CP44F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mm Removable Cage Plate, Front and Back Plate, Internal SM1 Threading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$57.07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$57.07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4731205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CP33B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mm Cage Mounting Bracket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$16.08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$16.08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8829289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CP14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mm Cage Plate with Ø1/2" Double Bore, 8-32 Tap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$25.12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$25.12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8969421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CRM1PT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Precision Cage Rotation Mount with Micrometer Drive, Ø1" Optics, 8-32 Tap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$235.25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$235.25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9646514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SM1V15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fr-FR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Ø1" </a:t>
                      </a:r>
                      <a:r>
                        <a:rPr lang="fr-FR" sz="90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Adjustable</a:t>
                      </a:r>
                      <a:r>
                        <a:rPr lang="fr-FR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Lens Tube, 1.31" Travel Range</a:t>
                      </a:r>
                      <a:endParaRPr lang="fr-FR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$38.66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$38.66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949947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LCP33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mm to 60 mm Cage Plate Adapter, 8-32 Tap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$45.42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$45.42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0659640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Scintillator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LuAG:Ce, both sides polished, dimensions: dia. 10 x 0.020 mm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Crytur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$1,250.00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$1,250.00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960905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KCB2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Right-Angle Kinematic Mirror Mount with Tapped Cage Rod Holes, 60 mm Cage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$187.26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$187.26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5847274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PF20-03-G01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Ø2" Protected Aluminum Mirror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$108.11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$108.11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1198566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46-144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10X Mitutoyo Plan Apochromat Objective, 436 - 656 nm, 0.28 NA, 34 mm WD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Mitutoyo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$1,021.00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$1,021.00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112304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54-428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MT-4 Accessory Tube Lens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Edmund Optics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$827.00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$827.00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7177764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56-992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Mitutoyo to C-mount Camera 152.5mm Extension Tube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Edmund Optics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$180.00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$180.00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3396926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14-709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Allied Vision </a:t>
                      </a:r>
                      <a:r>
                        <a:rPr lang="en-US" sz="90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Prosilica</a:t>
                      </a:r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GT4400 4/3" C-Mount Color CMOS Camera – </a:t>
                      </a:r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Ethernet power and control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Edmund Optics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$5,614.00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$5,614.00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340852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ER8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Cage Assembly Rod, 8" Long, Ø6 mm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$12.65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$101.20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239126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ER1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Cage Assembly Rod, 1" Long, Ø6 mm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$5.60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$22.40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1515181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RS6P8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nn-NO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Ø1" Pillar Post, 8-32 Taps, L = 6"</a:t>
                      </a:r>
                      <a:endParaRPr lang="nn-NO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$37.00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$74.00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725771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RS6P8E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ctr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Ø1" Pedestal Pillar Post, 8-32 Taps, L = 6"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$50.09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$100.18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2492243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C1011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LCP01B - 60 mm Cage Mounting Bracket 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$89.96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$179.92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7567034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LCP33B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mm Cage Mounting Bracket 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$35.00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$140.00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5345451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LCP06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mm Cage Plate with Ø2" Double-Bore Optic Mount, 8-32 Tap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$39.90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$79.80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7721098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SM2A21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Externally SM2-Threaded Mounting Adapter with Ø1.20" (Ø30.5 mm) Bore and 2" Outer Diameter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$52.70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$105.40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7896964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90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9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TOTAL: </a:t>
                      </a:r>
                      <a:endParaRPr lang="en-US" sz="9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fontAlgn="b"/>
                      <a:r>
                        <a:rPr lang="en-US" sz="9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$10,449.05</a:t>
                      </a:r>
                      <a:endParaRPr lang="en-US" sz="9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81952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3DEF575-DA62-3B91-8E7D-C93AED426FB0}"/>
              </a:ext>
            </a:extLst>
          </p:cNvPr>
          <p:cNvSpPr txBox="1"/>
          <p:nvPr/>
        </p:nvSpPr>
        <p:spPr>
          <a:xfrm>
            <a:off x="4063544" y="4845541"/>
            <a:ext cx="32040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M. Frith, et al., Rev. Sci. </a:t>
            </a:r>
            <a:r>
              <a:rPr lang="en-US" sz="1000" dirty="0" err="1">
                <a:solidFill>
                  <a:schemeClr val="tx1">
                    <a:lumMod val="50000"/>
                  </a:schemeClr>
                </a:solidFill>
              </a:rPr>
              <a:t>Instrum</a:t>
            </a:r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. (under preparation)</a:t>
            </a:r>
          </a:p>
        </p:txBody>
      </p:sp>
    </p:spTree>
    <p:extLst>
      <p:ext uri="{BB962C8B-B14F-4D97-AF65-F5344CB8AC3E}">
        <p14:creationId xmlns:p14="http://schemas.microsoft.com/office/powerpoint/2010/main" val="398557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8948EDF-2EC8-4608-A4C7-4EE355D68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3" y="240618"/>
            <a:ext cx="8372900" cy="369794"/>
          </a:xfrm>
        </p:spPr>
        <p:txBody>
          <a:bodyPr>
            <a:normAutofit/>
          </a:bodyPr>
          <a:lstStyle/>
          <a:p>
            <a:r>
              <a:rPr lang="en-US" sz="2200" dirty="0"/>
              <a:t>Adjustable Zoom WF sensor Parts List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8481F2F-DF3B-7F07-324A-4419DAF816E0}"/>
              </a:ext>
            </a:extLst>
          </p:cNvPr>
          <p:cNvSpPr txBox="1">
            <a:spLocks/>
          </p:cNvSpPr>
          <p:nvPr/>
        </p:nvSpPr>
        <p:spPr>
          <a:xfrm>
            <a:off x="196079" y="496865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4E6AD34-4401-8D14-97A9-96072F9314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123672"/>
              </p:ext>
            </p:extLst>
          </p:nvPr>
        </p:nvGraphicFramePr>
        <p:xfrm>
          <a:off x="495799" y="651528"/>
          <a:ext cx="8481060" cy="41795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5985">
                  <a:extLst>
                    <a:ext uri="{9D8B030D-6E8A-4147-A177-3AD203B41FA5}">
                      <a16:colId xmlns:a16="http://schemas.microsoft.com/office/drawing/2014/main" val="1605920119"/>
                    </a:ext>
                  </a:extLst>
                </a:gridCol>
                <a:gridCol w="4740910">
                  <a:extLst>
                    <a:ext uri="{9D8B030D-6E8A-4147-A177-3AD203B41FA5}">
                      <a16:colId xmlns:a16="http://schemas.microsoft.com/office/drawing/2014/main" val="3987085609"/>
                    </a:ext>
                  </a:extLst>
                </a:gridCol>
                <a:gridCol w="603885">
                  <a:extLst>
                    <a:ext uri="{9D8B030D-6E8A-4147-A177-3AD203B41FA5}">
                      <a16:colId xmlns:a16="http://schemas.microsoft.com/office/drawing/2014/main" val="2944935887"/>
                    </a:ext>
                  </a:extLst>
                </a:gridCol>
                <a:gridCol w="880110">
                  <a:extLst>
                    <a:ext uri="{9D8B030D-6E8A-4147-A177-3AD203B41FA5}">
                      <a16:colId xmlns:a16="http://schemas.microsoft.com/office/drawing/2014/main" val="978494551"/>
                    </a:ext>
                  </a:extLst>
                </a:gridCol>
                <a:gridCol w="657860">
                  <a:extLst>
                    <a:ext uri="{9D8B030D-6E8A-4147-A177-3AD203B41FA5}">
                      <a16:colId xmlns:a16="http://schemas.microsoft.com/office/drawing/2014/main" val="879572086"/>
                    </a:ext>
                  </a:extLst>
                </a:gridCol>
                <a:gridCol w="702310">
                  <a:extLst>
                    <a:ext uri="{9D8B030D-6E8A-4147-A177-3AD203B41FA5}">
                      <a16:colId xmlns:a16="http://schemas.microsoft.com/office/drawing/2014/main" val="1686060591"/>
                    </a:ext>
                  </a:extLst>
                </a:gridCol>
              </a:tblGrid>
              <a:tr h="138804"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en-US" sz="9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 Number</a:t>
                      </a:r>
                      <a:endParaRPr lang="en-US" sz="9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en-US" sz="9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US" sz="9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en-US" sz="9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9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en-US" sz="9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Manufacture</a:t>
                      </a:r>
                      <a:endParaRPr lang="en-US" sz="9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fontAlgn="b"/>
                      <a:r>
                        <a:rPr lang="en-US" sz="9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 price</a:t>
                      </a:r>
                      <a:endParaRPr lang="en-US" sz="9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fontAlgn="b"/>
                      <a:r>
                        <a:rPr lang="en-US" sz="9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price</a:t>
                      </a:r>
                      <a:endParaRPr lang="en-US" sz="9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9880717"/>
                  </a:ext>
                </a:extLst>
              </a:tr>
              <a:tr h="1388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Mask or grating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Fabricate by Michael Wojcik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022977"/>
                  </a:ext>
                </a:extLst>
              </a:tr>
              <a:tr h="1388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SM1CP2M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Externally SM1-Threaded End Cap for Machining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$20.59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$41.18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769304"/>
                  </a:ext>
                </a:extLst>
              </a:tr>
              <a:tr h="1388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CP44F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mm Removable Cage Plate, Front and Back Plate, Internal SM1 Threading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$57.07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$57.07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4731205"/>
                  </a:ext>
                </a:extLst>
              </a:tr>
              <a:tr h="1388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CP33T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SM1-Threaded 30 mm Cage Plate, 0.50" Thick, 2 Retaining Rings, 8-32 Tap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$16.08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$48.24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8829289"/>
                  </a:ext>
                </a:extLst>
              </a:tr>
              <a:tr h="1388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CP33B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mm Cage Mounting Bracket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$16.08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$32.16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8969421"/>
                  </a:ext>
                </a:extLst>
              </a:tr>
              <a:tr h="1388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TR1.5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Ø1/2" Optical Post, SS, 8-32 Setscrew, 1/4"-20 Tap, L = 1.5"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$5.65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$5.65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9646514"/>
                  </a:ext>
                </a:extLst>
              </a:tr>
              <a:tr h="1388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PH1.5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Ø1/2" Post Holder, Spring-Loaded Hex-Locking Thumbscrew, L = 1.5"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$8.40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$8.40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949947"/>
                  </a:ext>
                </a:extLst>
              </a:tr>
              <a:tr h="1388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UBP1/M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Universal Base Plate, 50 mm x 50 mm x 9.5 mm, Metric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$38.85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$38.85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0659640"/>
                  </a:ext>
                </a:extLst>
              </a:tr>
              <a:tr h="1388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CRM1PT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Precision Cage Rotation Mount with Micrometer Drive, Ø1" Optics, 8-32 Tap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$235.25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$235.25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2960905"/>
                  </a:ext>
                </a:extLst>
              </a:tr>
              <a:tr h="1388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SM1V15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Ø1" </a:t>
                      </a:r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Adjustable</a:t>
                      </a:r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Lens Tube, 1.31" Travel Range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$38.66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$38.66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5847274"/>
                  </a:ext>
                </a:extLst>
              </a:tr>
              <a:tr h="1388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CP33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SM1-Threaded 30 mm Cage Plate, 0.35" Thick, 2 Retaining Rings, 8-32 Tap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$19.09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$19.09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1198566"/>
                  </a:ext>
                </a:extLst>
              </a:tr>
              <a:tr h="1388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Scintillator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LuAG:Ce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both sides polished, dimensions: dia. 10 x 0.020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Crytur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$1,250.00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$1,250.00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112304"/>
                  </a:ext>
                </a:extLst>
              </a:tr>
              <a:tr h="1388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Ø1/2" Optical Post, SS, 8-32 Setscrew, 1/4"-20 Tap, L = 1"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$5.38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$5.38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7177764"/>
                  </a:ext>
                </a:extLst>
              </a:tr>
              <a:tr h="1388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H45B2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45° Mount Assembly for Ø1" Optics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$51.67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$51.67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3396926"/>
                  </a:ext>
                </a:extLst>
              </a:tr>
              <a:tr h="1388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PF10-03-G01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Ø1" Protected Aluminum Mirror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$108.11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$108.11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2340852"/>
                  </a:ext>
                </a:extLst>
              </a:tr>
              <a:tr h="1388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ER8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Cage Assembly Rod, 8" Long, Ø6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$12.65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$50.60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239126"/>
                  </a:ext>
                </a:extLst>
              </a:tr>
              <a:tr h="1388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ER4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Cage Assembly Rod, 4" Long, Ø6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Thorlabs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$7.68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$15.36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1515181"/>
                  </a:ext>
                </a:extLst>
              </a:tr>
              <a:tr h="1388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MVR20L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2.0X Resolv4K Magnifying Lens Attachment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Navitar/Thorlabs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$3,190.01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$3,190.01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725771"/>
                  </a:ext>
                </a:extLst>
              </a:tr>
              <a:tr h="1388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MVRLC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Resolv4K Coupler for Lens Attachments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Navitar/Thorlabs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$142.07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$142.07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2492243"/>
                  </a:ext>
                </a:extLst>
              </a:tr>
              <a:tr h="1388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MVR4K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7X Resolv4K Zoom Lens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Navitar/Thorlabs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$4,025.18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$4,025.18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7567034"/>
                  </a:ext>
                </a:extLst>
              </a:tr>
              <a:tr h="1388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MVR20A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2.0X Resolv4K Rear Adapter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Navitar/Thorlabs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$2,071.79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$2,071.79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5345451"/>
                  </a:ext>
                </a:extLst>
              </a:tr>
              <a:tr h="1388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MVRCMC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Resolv4K C-Mount Adapter 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Navitar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/Thorlabs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$82.88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$82.88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7721098"/>
                  </a:ext>
                </a:extLst>
              </a:tr>
              <a:tr h="1388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Camera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Zyla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5.5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sCMOS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camera – </a:t>
                      </a:r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 dedicated computer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Andor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$20,000.00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$20,000.00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896964"/>
                  </a:ext>
                </a:extLst>
              </a:tr>
              <a:tr h="1388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1-80371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Resolv4K Flat Mount Assembly- Inch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Navitar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$360.00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$720.00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003879"/>
                  </a:ext>
                </a:extLst>
              </a:tr>
              <a:tr h="1388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Adapter Plate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Custom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Addapter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plates for Resolv4K Flat Mount Assembly- Inch to Newport 42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$0.00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685097"/>
                  </a:ext>
                </a:extLst>
              </a:tr>
              <a:tr h="1388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340-RC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 Clamp, 1.5 in. Diameter Posts, 1/4-20 Thread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Newport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$97.00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$194.00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5325859"/>
                  </a:ext>
                </a:extLst>
              </a:tr>
              <a:tr h="13880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Optical Post, 24 in. Height, 1.5 in. Diameter, 1/4-20 Thread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Newport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$396.00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$792.00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382653"/>
                  </a:ext>
                </a:extLst>
              </a:tr>
              <a:tr h="14651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TOTAL: </a:t>
                      </a:r>
                    </a:p>
                  </a:txBody>
                  <a:tcPr marL="45720" marR="457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$33,223.60</a:t>
                      </a:r>
                    </a:p>
                  </a:txBody>
                  <a:tcPr marL="45720" marR="457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819521"/>
                  </a:ext>
                </a:extLst>
              </a:tr>
              <a:tr h="146516">
                <a:tc gridSpan="5"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Replace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Zyla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with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Prosilica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GT4400: 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just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Replace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Zyla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with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Prosilica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GT4400: 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$18,837.60</a:t>
                      </a:r>
                    </a:p>
                  </a:txBody>
                  <a:tcPr marL="45720" marR="457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773961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8C32282-535B-66D6-6CCB-C476B24F021D}"/>
              </a:ext>
            </a:extLst>
          </p:cNvPr>
          <p:cNvSpPr txBox="1"/>
          <p:nvPr/>
        </p:nvSpPr>
        <p:spPr>
          <a:xfrm>
            <a:off x="4063544" y="4845541"/>
            <a:ext cx="32040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M. Frith, et al., Rev. Sci. </a:t>
            </a:r>
            <a:r>
              <a:rPr lang="en-US" sz="1000" dirty="0" err="1">
                <a:solidFill>
                  <a:schemeClr val="tx1">
                    <a:lumMod val="50000"/>
                  </a:schemeClr>
                </a:solidFill>
              </a:rPr>
              <a:t>Instrum</a:t>
            </a:r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. (under preparation)</a:t>
            </a:r>
          </a:p>
        </p:txBody>
      </p:sp>
    </p:spTree>
    <p:extLst>
      <p:ext uri="{BB962C8B-B14F-4D97-AF65-F5344CB8AC3E}">
        <p14:creationId xmlns:p14="http://schemas.microsoft.com/office/powerpoint/2010/main" val="389030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8948EDF-2EC8-4608-A4C7-4EE355D68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3" y="240618"/>
            <a:ext cx="8372900" cy="369794"/>
          </a:xfrm>
        </p:spPr>
        <p:txBody>
          <a:bodyPr>
            <a:normAutofit/>
          </a:bodyPr>
          <a:lstStyle/>
          <a:p>
            <a:r>
              <a:rPr lang="en-US" sz="2200" dirty="0"/>
              <a:t>WF sensor Design for APS-U beamlines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8481F2F-DF3B-7F07-324A-4419DAF816E0}"/>
              </a:ext>
            </a:extLst>
          </p:cNvPr>
          <p:cNvSpPr txBox="1">
            <a:spLocks/>
          </p:cNvSpPr>
          <p:nvPr/>
        </p:nvSpPr>
        <p:spPr>
          <a:xfrm>
            <a:off x="196079" y="496865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08C27A4B-4770-2ED1-2C1C-6CAFA1B338E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99357628"/>
                  </p:ext>
                </p:extLst>
              </p:nvPr>
            </p:nvGraphicFramePr>
            <p:xfrm>
              <a:off x="424679" y="2233319"/>
              <a:ext cx="6217924" cy="256032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259840">
                      <a:extLst>
                        <a:ext uri="{9D8B030D-6E8A-4147-A177-3AD203B41FA5}">
                          <a16:colId xmlns:a16="http://schemas.microsoft.com/office/drawing/2014/main" val="2714438353"/>
                        </a:ext>
                      </a:extLst>
                    </a:gridCol>
                    <a:gridCol w="407353">
                      <a:extLst>
                        <a:ext uri="{9D8B030D-6E8A-4147-A177-3AD203B41FA5}">
                          <a16:colId xmlns:a16="http://schemas.microsoft.com/office/drawing/2014/main" val="2634136160"/>
                        </a:ext>
                      </a:extLst>
                    </a:gridCol>
                    <a:gridCol w="407353">
                      <a:extLst>
                        <a:ext uri="{9D8B030D-6E8A-4147-A177-3AD203B41FA5}">
                          <a16:colId xmlns:a16="http://schemas.microsoft.com/office/drawing/2014/main" val="4010361111"/>
                        </a:ext>
                      </a:extLst>
                    </a:gridCol>
                    <a:gridCol w="407353">
                      <a:extLst>
                        <a:ext uri="{9D8B030D-6E8A-4147-A177-3AD203B41FA5}">
                          <a16:colId xmlns:a16="http://schemas.microsoft.com/office/drawing/2014/main" val="3010669435"/>
                        </a:ext>
                      </a:extLst>
                    </a:gridCol>
                    <a:gridCol w="407353">
                      <a:extLst>
                        <a:ext uri="{9D8B030D-6E8A-4147-A177-3AD203B41FA5}">
                          <a16:colId xmlns:a16="http://schemas.microsoft.com/office/drawing/2014/main" val="788870105"/>
                        </a:ext>
                      </a:extLst>
                    </a:gridCol>
                    <a:gridCol w="424815">
                      <a:extLst>
                        <a:ext uri="{9D8B030D-6E8A-4147-A177-3AD203B41FA5}">
                          <a16:colId xmlns:a16="http://schemas.microsoft.com/office/drawing/2014/main" val="3492686314"/>
                        </a:ext>
                      </a:extLst>
                    </a:gridCol>
                    <a:gridCol w="407353">
                      <a:extLst>
                        <a:ext uri="{9D8B030D-6E8A-4147-A177-3AD203B41FA5}">
                          <a16:colId xmlns:a16="http://schemas.microsoft.com/office/drawing/2014/main" val="2389339"/>
                        </a:ext>
                      </a:extLst>
                    </a:gridCol>
                    <a:gridCol w="424815">
                      <a:extLst>
                        <a:ext uri="{9D8B030D-6E8A-4147-A177-3AD203B41FA5}">
                          <a16:colId xmlns:a16="http://schemas.microsoft.com/office/drawing/2014/main" val="2444127222"/>
                        </a:ext>
                      </a:extLst>
                    </a:gridCol>
                    <a:gridCol w="407353">
                      <a:extLst>
                        <a:ext uri="{9D8B030D-6E8A-4147-A177-3AD203B41FA5}">
                          <a16:colId xmlns:a16="http://schemas.microsoft.com/office/drawing/2014/main" val="2567422118"/>
                        </a:ext>
                      </a:extLst>
                    </a:gridCol>
                    <a:gridCol w="407353">
                      <a:extLst>
                        <a:ext uri="{9D8B030D-6E8A-4147-A177-3AD203B41FA5}">
                          <a16:colId xmlns:a16="http://schemas.microsoft.com/office/drawing/2014/main" val="584430931"/>
                        </a:ext>
                      </a:extLst>
                    </a:gridCol>
                    <a:gridCol w="407353">
                      <a:extLst>
                        <a:ext uri="{9D8B030D-6E8A-4147-A177-3AD203B41FA5}">
                          <a16:colId xmlns:a16="http://schemas.microsoft.com/office/drawing/2014/main" val="3866790131"/>
                        </a:ext>
                      </a:extLst>
                    </a:gridCol>
                    <a:gridCol w="424815">
                      <a:extLst>
                        <a:ext uri="{9D8B030D-6E8A-4147-A177-3AD203B41FA5}">
                          <a16:colId xmlns:a16="http://schemas.microsoft.com/office/drawing/2014/main" val="1125396508"/>
                        </a:ext>
                      </a:extLst>
                    </a:gridCol>
                    <a:gridCol w="424815">
                      <a:extLst>
                        <a:ext uri="{9D8B030D-6E8A-4147-A177-3AD203B41FA5}">
                          <a16:colId xmlns:a16="http://schemas.microsoft.com/office/drawing/2014/main" val="56814268"/>
                        </a:ext>
                      </a:extLst>
                    </a:gridCol>
                  </a:tblGrid>
                  <a:tr h="18288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b="1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8ID XPCS</a:t>
                          </a: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b="1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9ID CSSI</a:t>
                          </a: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b="1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19ID ISN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n-US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b="1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4ID KB2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n-US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b="1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4ID KB3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n-US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b="1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34ID Atomic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n-US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6314534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KBH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KBV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KBH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KBV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KBH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KBV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KBH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KBV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KBH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KBV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KBH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KBV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81438327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Mirror length (mm)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180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129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404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147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328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270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442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16541019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angle (</a:t>
                          </a:r>
                          <a:r>
                            <a:rPr lang="en-US" sz="1050" u="none" strike="noStrike" dirty="0" err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mrad</a:t>
                          </a:r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39044153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acceptance (µm)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750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750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322.5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1010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441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984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810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1326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420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90105658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 (mm)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380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550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810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125.5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396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173.5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419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735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1099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173.5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580.5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04216290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5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05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(mm)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1100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1500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767198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size on mask (µm)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1303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1289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1227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1389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1028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1020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1017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939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1322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1448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968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827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5251521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5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05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(mm)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9256117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size on detector (µm)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1895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1875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1636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1852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2056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2040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2033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1879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1873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2051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1937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1654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4554745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5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05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(mm)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5016354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size on mask (µm)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474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469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409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463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514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510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508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470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441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483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484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413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39171120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5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050" b="0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(mm)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3408209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size on detector (µm)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947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938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818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926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1028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1020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1017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939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882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965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968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827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825691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08C27A4B-4770-2ED1-2C1C-6CAFA1B338E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99357628"/>
                  </p:ext>
                </p:extLst>
              </p:nvPr>
            </p:nvGraphicFramePr>
            <p:xfrm>
              <a:off x="424679" y="2233319"/>
              <a:ext cx="6217924" cy="256032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259840">
                      <a:extLst>
                        <a:ext uri="{9D8B030D-6E8A-4147-A177-3AD203B41FA5}">
                          <a16:colId xmlns:a16="http://schemas.microsoft.com/office/drawing/2014/main" val="2714438353"/>
                        </a:ext>
                      </a:extLst>
                    </a:gridCol>
                    <a:gridCol w="407353">
                      <a:extLst>
                        <a:ext uri="{9D8B030D-6E8A-4147-A177-3AD203B41FA5}">
                          <a16:colId xmlns:a16="http://schemas.microsoft.com/office/drawing/2014/main" val="2634136160"/>
                        </a:ext>
                      </a:extLst>
                    </a:gridCol>
                    <a:gridCol w="407353">
                      <a:extLst>
                        <a:ext uri="{9D8B030D-6E8A-4147-A177-3AD203B41FA5}">
                          <a16:colId xmlns:a16="http://schemas.microsoft.com/office/drawing/2014/main" val="4010361111"/>
                        </a:ext>
                      </a:extLst>
                    </a:gridCol>
                    <a:gridCol w="407353">
                      <a:extLst>
                        <a:ext uri="{9D8B030D-6E8A-4147-A177-3AD203B41FA5}">
                          <a16:colId xmlns:a16="http://schemas.microsoft.com/office/drawing/2014/main" val="3010669435"/>
                        </a:ext>
                      </a:extLst>
                    </a:gridCol>
                    <a:gridCol w="407353">
                      <a:extLst>
                        <a:ext uri="{9D8B030D-6E8A-4147-A177-3AD203B41FA5}">
                          <a16:colId xmlns:a16="http://schemas.microsoft.com/office/drawing/2014/main" val="788870105"/>
                        </a:ext>
                      </a:extLst>
                    </a:gridCol>
                    <a:gridCol w="424815">
                      <a:extLst>
                        <a:ext uri="{9D8B030D-6E8A-4147-A177-3AD203B41FA5}">
                          <a16:colId xmlns:a16="http://schemas.microsoft.com/office/drawing/2014/main" val="3492686314"/>
                        </a:ext>
                      </a:extLst>
                    </a:gridCol>
                    <a:gridCol w="407353">
                      <a:extLst>
                        <a:ext uri="{9D8B030D-6E8A-4147-A177-3AD203B41FA5}">
                          <a16:colId xmlns:a16="http://schemas.microsoft.com/office/drawing/2014/main" val="2389339"/>
                        </a:ext>
                      </a:extLst>
                    </a:gridCol>
                    <a:gridCol w="424815">
                      <a:extLst>
                        <a:ext uri="{9D8B030D-6E8A-4147-A177-3AD203B41FA5}">
                          <a16:colId xmlns:a16="http://schemas.microsoft.com/office/drawing/2014/main" val="2444127222"/>
                        </a:ext>
                      </a:extLst>
                    </a:gridCol>
                    <a:gridCol w="407353">
                      <a:extLst>
                        <a:ext uri="{9D8B030D-6E8A-4147-A177-3AD203B41FA5}">
                          <a16:colId xmlns:a16="http://schemas.microsoft.com/office/drawing/2014/main" val="2567422118"/>
                        </a:ext>
                      </a:extLst>
                    </a:gridCol>
                    <a:gridCol w="407353">
                      <a:extLst>
                        <a:ext uri="{9D8B030D-6E8A-4147-A177-3AD203B41FA5}">
                          <a16:colId xmlns:a16="http://schemas.microsoft.com/office/drawing/2014/main" val="584430931"/>
                        </a:ext>
                      </a:extLst>
                    </a:gridCol>
                    <a:gridCol w="407353">
                      <a:extLst>
                        <a:ext uri="{9D8B030D-6E8A-4147-A177-3AD203B41FA5}">
                          <a16:colId xmlns:a16="http://schemas.microsoft.com/office/drawing/2014/main" val="3866790131"/>
                        </a:ext>
                      </a:extLst>
                    </a:gridCol>
                    <a:gridCol w="424815">
                      <a:extLst>
                        <a:ext uri="{9D8B030D-6E8A-4147-A177-3AD203B41FA5}">
                          <a16:colId xmlns:a16="http://schemas.microsoft.com/office/drawing/2014/main" val="1125396508"/>
                        </a:ext>
                      </a:extLst>
                    </a:gridCol>
                    <a:gridCol w="424815">
                      <a:extLst>
                        <a:ext uri="{9D8B030D-6E8A-4147-A177-3AD203B41FA5}">
                          <a16:colId xmlns:a16="http://schemas.microsoft.com/office/drawing/2014/main" val="56814268"/>
                        </a:ext>
                      </a:extLst>
                    </a:gridCol>
                  </a:tblGrid>
                  <a:tr h="18288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b="1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8ID XPCS</a:t>
                          </a: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b="1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9ID CSSI</a:t>
                          </a: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100" u="none" strike="noStrike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b="1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19ID ISN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n-US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b="1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4ID KB2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n-US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b="1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4ID KB3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n-US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b="1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34ID Atomic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n-US" sz="11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6314534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KBH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KBV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KBH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KBV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KBH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KBV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KBH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KBV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KBH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KBV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KBH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KBV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81438327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Mirror length (mm)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180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129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404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147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328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270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442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16541019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angle (</a:t>
                          </a:r>
                          <a:r>
                            <a:rPr lang="en-US" sz="1050" u="none" strike="noStrike" dirty="0" err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mrad</a:t>
                          </a:r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39044153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acceptance (µm)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750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750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322.5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1010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441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984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810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1326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420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90105658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 (mm)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380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550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810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125.5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396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173.5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419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735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1099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173.5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580.5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04216290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83" t="-593548" r="-394203" b="-7161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1100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1500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767198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size on mask (µm)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1303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1289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1227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1389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1028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1020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1017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939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1322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1448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968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827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5251521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83" t="-816667" r="-394203" b="-54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9256117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size on detector (µm)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1895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1875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1636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1852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2056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2040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2033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1879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1873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2051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1937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1654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4554745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83" t="-1016667" r="-394203" b="-34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5016354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size on mask (µm)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474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469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409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463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514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510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508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470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441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483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484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413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39171120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83" t="-1216667" r="-394203" b="-14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en-US" sz="1050" b="1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en-US" sz="1050" b="1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3408209"/>
                      </a:ext>
                    </a:extLst>
                  </a:tr>
                  <a:tr h="18288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size on detector (µm)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947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938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818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926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1028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1020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1017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939</a:t>
                          </a:r>
                          <a:endParaRPr lang="en-US" sz="1050" b="0" i="0" u="none" strike="noStrike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882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965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968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050" u="none" strike="noStrike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827</a:t>
                          </a:r>
                          <a:endParaRPr lang="en-US" sz="1050" b="0" i="0" u="none" strike="noStrike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5720" marR="4572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8256910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56DC935-5036-F835-CA36-F4C232FC1F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156149"/>
              </p:ext>
            </p:extLst>
          </p:nvPr>
        </p:nvGraphicFramePr>
        <p:xfrm>
          <a:off x="6747413" y="2964839"/>
          <a:ext cx="2290445" cy="182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815">
                  <a:extLst>
                    <a:ext uri="{9D8B030D-6E8A-4147-A177-3AD203B41FA5}">
                      <a16:colId xmlns:a16="http://schemas.microsoft.com/office/drawing/2014/main" val="1286115590"/>
                    </a:ext>
                  </a:extLst>
                </a:gridCol>
                <a:gridCol w="424815">
                  <a:extLst>
                    <a:ext uri="{9D8B030D-6E8A-4147-A177-3AD203B41FA5}">
                      <a16:colId xmlns:a16="http://schemas.microsoft.com/office/drawing/2014/main" val="658000864"/>
                    </a:ext>
                  </a:extLst>
                </a:gridCol>
                <a:gridCol w="424815">
                  <a:extLst>
                    <a:ext uri="{9D8B030D-6E8A-4147-A177-3AD203B41FA5}">
                      <a16:colId xmlns:a16="http://schemas.microsoft.com/office/drawing/2014/main" val="210327751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Prosilica</a:t>
                      </a:r>
                      <a:r>
                        <a:rPr lang="en-US" sz="105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GT4400</a:t>
                      </a:r>
                      <a:endParaRPr lang="en-US" sz="105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44966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detector pixel size (µm)</a:t>
                      </a:r>
                      <a:endParaRPr lang="en-US" sz="10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3.45</a:t>
                      </a:r>
                      <a:endParaRPr lang="en-US" sz="10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3.45</a:t>
                      </a:r>
                      <a:endParaRPr lang="en-US" sz="105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0111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objective magnification</a:t>
                      </a:r>
                      <a:endParaRPr lang="en-US" sz="10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05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05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9605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Effective pixel size (µm)</a:t>
                      </a:r>
                      <a:endParaRPr lang="en-US" sz="10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0.69</a:t>
                      </a:r>
                      <a:endParaRPr lang="en-US" sz="10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0.69</a:t>
                      </a:r>
                      <a:endParaRPr lang="en-US" sz="10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8104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pixel number</a:t>
                      </a:r>
                      <a:endParaRPr lang="en-US" sz="10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4432</a:t>
                      </a:r>
                      <a:endParaRPr lang="en-US" sz="105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4436</a:t>
                      </a:r>
                      <a:endParaRPr lang="en-US" sz="10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05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FOV (µm)</a:t>
                      </a:r>
                      <a:endParaRPr lang="en-US" sz="10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3058</a:t>
                      </a:r>
                      <a:endParaRPr lang="en-US" sz="1050" b="0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3061</a:t>
                      </a:r>
                      <a:endParaRPr lang="en-US" sz="10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1115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objective magnification</a:t>
                      </a:r>
                      <a:endParaRPr lang="en-US" sz="10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05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05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6693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Effective pixel size (µm)</a:t>
                      </a:r>
                      <a:endParaRPr lang="en-US" sz="10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0.345</a:t>
                      </a:r>
                      <a:endParaRPr lang="en-US" sz="10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0.345</a:t>
                      </a:r>
                      <a:endParaRPr lang="en-US" sz="10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7075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pixel number</a:t>
                      </a:r>
                      <a:endParaRPr lang="en-US" sz="10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4432</a:t>
                      </a:r>
                      <a:endParaRPr lang="en-US" sz="10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4436</a:t>
                      </a:r>
                      <a:endParaRPr lang="en-US" sz="10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53766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FOV (µm)</a:t>
                      </a:r>
                      <a:endParaRPr lang="en-US" sz="10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1529</a:t>
                      </a:r>
                      <a:endParaRPr lang="en-US" sz="10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1530</a:t>
                      </a:r>
                      <a:endParaRPr lang="en-US" sz="105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583707"/>
                  </a:ext>
                </a:extLst>
              </a:tr>
            </a:tbl>
          </a:graphicData>
        </a:graphic>
      </p:graphicFrame>
      <p:grpSp>
        <p:nvGrpSpPr>
          <p:cNvPr id="67" name="Group 66">
            <a:extLst>
              <a:ext uri="{FF2B5EF4-FFF2-40B4-BE49-F238E27FC236}">
                <a16:creationId xmlns:a16="http://schemas.microsoft.com/office/drawing/2014/main" id="{4D9B3D08-535C-BCB6-4C86-5B237973966D}"/>
              </a:ext>
            </a:extLst>
          </p:cNvPr>
          <p:cNvGrpSpPr/>
          <p:nvPr/>
        </p:nvGrpSpPr>
        <p:grpSpPr>
          <a:xfrm>
            <a:off x="1082636" y="831783"/>
            <a:ext cx="4324178" cy="1180164"/>
            <a:chOff x="573048" y="878142"/>
            <a:chExt cx="4324178" cy="1180164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4C20452-9348-AB04-9D0D-0A6ED0AEBE0F}"/>
                </a:ext>
              </a:extLst>
            </p:cNvPr>
            <p:cNvSpPr txBox="1"/>
            <p:nvPr/>
          </p:nvSpPr>
          <p:spPr>
            <a:xfrm>
              <a:off x="2620719" y="878142"/>
              <a:ext cx="814325" cy="147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Coded mask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43D4DF6-7CD1-2451-A5D9-5ABF3AC23C50}"/>
                </a:ext>
              </a:extLst>
            </p:cNvPr>
            <p:cNvSpPr txBox="1"/>
            <p:nvPr/>
          </p:nvSpPr>
          <p:spPr>
            <a:xfrm>
              <a:off x="4331365" y="1347999"/>
              <a:ext cx="565861" cy="1477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607F4A-F9C7-2A9F-B970-49B73EC75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" r="125"/>
            <a:stretch/>
          </p:blipFill>
          <p:spPr>
            <a:xfrm>
              <a:off x="3435317" y="932166"/>
              <a:ext cx="976028" cy="978470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balanced" dir="t"/>
            </a:scene3d>
            <a:sp3d extrusionH="127000">
              <a:extrusionClr>
                <a:schemeClr val="bg1">
                  <a:lumMod val="50000"/>
                </a:schemeClr>
              </a:extrusionClr>
              <a:contourClr>
                <a:schemeClr val="tx1"/>
              </a:contourClr>
            </a:sp3d>
          </p:spPr>
        </p:pic>
        <p:sp>
          <p:nvSpPr>
            <p:cNvPr id="12" name="Trapezoid 11">
              <a:extLst>
                <a:ext uri="{FF2B5EF4-FFF2-40B4-BE49-F238E27FC236}">
                  <a16:creationId xmlns:a16="http://schemas.microsoft.com/office/drawing/2014/main" id="{F23B6613-DAF7-850E-6200-8DF0759DC617}"/>
                </a:ext>
              </a:extLst>
            </p:cNvPr>
            <p:cNvSpPr/>
            <p:nvPr/>
          </p:nvSpPr>
          <p:spPr>
            <a:xfrm rot="16200000">
              <a:off x="3057746" y="975370"/>
              <a:ext cx="839847" cy="892062"/>
            </a:xfrm>
            <a:prstGeom prst="trapezoid">
              <a:avLst>
                <a:gd name="adj" fmla="val 22427"/>
              </a:avLst>
            </a:prstGeom>
            <a:solidFill>
              <a:schemeClr val="accent2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16D64F9-0DD0-3371-0989-67A5EDA35A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44767" y="1002667"/>
              <a:ext cx="350074" cy="837468"/>
              <a:chOff x="14988527" y="4541234"/>
              <a:chExt cx="327294" cy="784557"/>
            </a:xfrm>
          </p:grpSpPr>
          <p:sp>
            <p:nvSpPr>
              <p:cNvPr id="37" name="Partial Circle 36">
                <a:extLst>
                  <a:ext uri="{FF2B5EF4-FFF2-40B4-BE49-F238E27FC236}">
                    <a16:creationId xmlns:a16="http://schemas.microsoft.com/office/drawing/2014/main" id="{459F1F49-F54D-8D1F-D5AD-BECDE69D32B1}"/>
                  </a:ext>
                </a:extLst>
              </p:cNvPr>
              <p:cNvSpPr/>
              <p:nvPr/>
            </p:nvSpPr>
            <p:spPr>
              <a:xfrm>
                <a:off x="14994867" y="4541236"/>
                <a:ext cx="320954" cy="784555"/>
              </a:xfrm>
              <a:prstGeom prst="pie">
                <a:avLst>
                  <a:gd name="adj1" fmla="val 16196086"/>
                  <a:gd name="adj2" fmla="val 5397942"/>
                </a:avLst>
              </a:prstGeom>
              <a:solidFill>
                <a:schemeClr val="accent2">
                  <a:lumMod val="60000"/>
                  <a:lumOff val="4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D9DD3112-0A37-D78E-21A4-F4957D15306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4759612" y="4770149"/>
                <a:ext cx="784555" cy="326726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0A45E8-FB2D-698A-A9D2-B27C48560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" b="143"/>
            <a:stretch/>
          </p:blipFill>
          <p:spPr bwMode="auto">
            <a:xfrm>
              <a:off x="2731047" y="1117997"/>
              <a:ext cx="606808" cy="606808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balanced" dir="t"/>
            </a:scene3d>
            <a:sp3d extrusionH="63500">
              <a:extrusionClr>
                <a:schemeClr val="bg1">
                  <a:lumMod val="75000"/>
                </a:schemeClr>
              </a:extrusionClr>
              <a:contourClr>
                <a:schemeClr val="accent2">
                  <a:lumMod val="20000"/>
                  <a:lumOff val="80000"/>
                </a:schemeClr>
              </a:contourClr>
            </a:sp3d>
          </p:spPr>
        </p:pic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CA37D1F-CB2D-AC83-9266-CFA1CCA40729}"/>
                </a:ext>
              </a:extLst>
            </p:cNvPr>
            <p:cNvSpPr/>
            <p:nvPr/>
          </p:nvSpPr>
          <p:spPr>
            <a:xfrm rot="16200000">
              <a:off x="2250339" y="872107"/>
              <a:ext cx="464011" cy="1098587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BF4849D-380F-5353-489C-8220902B246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389884" y="1039165"/>
              <a:ext cx="322808" cy="762310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381C757-5D66-A151-2321-63730BE059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3767" y="1258916"/>
              <a:ext cx="525635" cy="32280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A387ED6-4747-CD30-2521-BEC67E33493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478860" y="1350429"/>
              <a:ext cx="322808" cy="13443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FAB90CC-B581-E426-CA94-BC28E48A1FA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32959" y="1189635"/>
              <a:ext cx="193763" cy="463532"/>
              <a:chOff x="14988527" y="4541234"/>
              <a:chExt cx="327294" cy="784557"/>
            </a:xfrm>
          </p:grpSpPr>
          <p:sp>
            <p:nvSpPr>
              <p:cNvPr id="35" name="Partial Circle 34">
                <a:extLst>
                  <a:ext uri="{FF2B5EF4-FFF2-40B4-BE49-F238E27FC236}">
                    <a16:creationId xmlns:a16="http://schemas.microsoft.com/office/drawing/2014/main" id="{E7081D18-36E4-3C30-1B91-2A041FD5EB78}"/>
                  </a:ext>
                </a:extLst>
              </p:cNvPr>
              <p:cNvSpPr/>
              <p:nvPr/>
            </p:nvSpPr>
            <p:spPr>
              <a:xfrm>
                <a:off x="14994867" y="4541236"/>
                <a:ext cx="320954" cy="784555"/>
              </a:xfrm>
              <a:prstGeom prst="pie">
                <a:avLst>
                  <a:gd name="adj1" fmla="val 16196086"/>
                  <a:gd name="adj2" fmla="val 5397942"/>
                </a:avLst>
              </a:prstGeom>
              <a:solidFill>
                <a:schemeClr val="accent2">
                  <a:lumMod val="60000"/>
                  <a:lumOff val="4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1FFE442-1684-5BF3-7086-850FE8308A3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4759612" y="4770149"/>
                <a:ext cx="784555" cy="326726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E20C31-8355-0C9F-AB28-78AB60C1A48F}"/>
                </a:ext>
              </a:extLst>
            </p:cNvPr>
            <p:cNvSpPr txBox="1"/>
            <p:nvPr/>
          </p:nvSpPr>
          <p:spPr>
            <a:xfrm>
              <a:off x="846508" y="1762840"/>
              <a:ext cx="639915" cy="2954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Focusing</a:t>
              </a:r>
            </a:p>
            <a:p>
              <a:pPr algn="ctr">
                <a:lnSpc>
                  <a:spcPct val="80000"/>
                </a:lnSpc>
              </a:pPr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optics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F3468BC-4CFA-59B4-AA06-2EBDF211D0E5}"/>
                </a:ext>
              </a:extLst>
            </p:cNvPr>
            <p:cNvSpPr txBox="1"/>
            <p:nvPr/>
          </p:nvSpPr>
          <p:spPr>
            <a:xfrm>
              <a:off x="1626834" y="1033666"/>
              <a:ext cx="616568" cy="147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Focus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C03C5AD-C7BB-FE27-0C26-B76D7575D5AC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1935118" y="1181399"/>
              <a:ext cx="2381" cy="208493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483232-B341-036E-3E74-D221CA3FA18E}"/>
                </a:ext>
              </a:extLst>
            </p:cNvPr>
            <p:cNvCxnSpPr>
              <a:cxnSpLocks/>
            </p:cNvCxnSpPr>
            <p:nvPr/>
          </p:nvCxnSpPr>
          <p:spPr>
            <a:xfrm>
              <a:off x="3034451" y="1762840"/>
              <a:ext cx="0" cy="26205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09A3955-3100-D202-F094-29FAB20D7CAB}"/>
                </a:ext>
              </a:extLst>
            </p:cNvPr>
            <p:cNvCxnSpPr>
              <a:cxnSpLocks/>
            </p:cNvCxnSpPr>
            <p:nvPr/>
          </p:nvCxnSpPr>
          <p:spPr>
            <a:xfrm>
              <a:off x="1937499" y="1487246"/>
              <a:ext cx="0" cy="537643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65A73FD-2BB8-E12E-F569-C26A68626AAD}"/>
                </a:ext>
              </a:extLst>
            </p:cNvPr>
            <p:cNvCxnSpPr>
              <a:cxnSpLocks/>
            </p:cNvCxnSpPr>
            <p:nvPr/>
          </p:nvCxnSpPr>
          <p:spPr>
            <a:xfrm>
              <a:off x="3034451" y="1975421"/>
              <a:ext cx="889250" cy="0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6F98F52-50D0-6A45-0DD3-67222112D77A}"/>
                </a:ext>
              </a:extLst>
            </p:cNvPr>
            <p:cNvCxnSpPr>
              <a:cxnSpLocks/>
            </p:cNvCxnSpPr>
            <p:nvPr/>
          </p:nvCxnSpPr>
          <p:spPr>
            <a:xfrm>
              <a:off x="1932443" y="1975421"/>
              <a:ext cx="1102008" cy="0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A118FD6-F333-4120-F539-260F9BDCE97A}"/>
                    </a:ext>
                  </a:extLst>
                </p:cNvPr>
                <p:cNvSpPr txBox="1"/>
                <p:nvPr/>
              </p:nvSpPr>
              <p:spPr>
                <a:xfrm>
                  <a:off x="3376342" y="1795730"/>
                  <a:ext cx="190565" cy="1477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dirty="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dirty="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200" b="0" i="1" dirty="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US" sz="1200" i="1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A118FD6-F333-4120-F539-260F9BDCE9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6342" y="1795730"/>
                  <a:ext cx="190565" cy="147733"/>
                </a:xfrm>
                <a:prstGeom prst="rect">
                  <a:avLst/>
                </a:prstGeom>
                <a:blipFill>
                  <a:blip r:embed="rId6"/>
                  <a:stretch>
                    <a:fillRect l="-9375" r="-3125" b="-20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EBA678B4-EEC5-80B6-169C-1CEEB2869EFB}"/>
                    </a:ext>
                  </a:extLst>
                </p:cNvPr>
                <p:cNvSpPr txBox="1"/>
                <p:nvPr/>
              </p:nvSpPr>
              <p:spPr>
                <a:xfrm>
                  <a:off x="2371471" y="1795729"/>
                  <a:ext cx="222561" cy="1477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dirty="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dirty="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200" b="0" i="1" dirty="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US" sz="1200" i="1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EBA678B4-EEC5-80B6-169C-1CEEB2869E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1471" y="1795729"/>
                  <a:ext cx="222561" cy="147733"/>
                </a:xfrm>
                <a:prstGeom prst="rect">
                  <a:avLst/>
                </a:prstGeom>
                <a:blipFill>
                  <a:blip r:embed="rId7"/>
                  <a:stretch>
                    <a:fillRect l="-11111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3ABE4A6-55CA-09A8-72A7-242FE9A2A2CA}"/>
                </a:ext>
              </a:extLst>
            </p:cNvPr>
            <p:cNvCxnSpPr>
              <a:cxnSpLocks/>
            </p:cNvCxnSpPr>
            <p:nvPr/>
          </p:nvCxnSpPr>
          <p:spPr>
            <a:xfrm>
              <a:off x="3919500" y="1910636"/>
              <a:ext cx="0" cy="114254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F5D5E864-EAB4-B000-A819-9FD1719CCCD2}"/>
                </a:ext>
              </a:extLst>
            </p:cNvPr>
            <p:cNvCxnSpPr>
              <a:cxnSpLocks/>
            </p:cNvCxnSpPr>
            <p:nvPr/>
          </p:nvCxnSpPr>
          <p:spPr>
            <a:xfrm>
              <a:off x="1166465" y="1117997"/>
              <a:ext cx="0" cy="591119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B860568-42F2-ED9E-A044-DE53EB7DCF1D}"/>
              </a:ext>
            </a:extLst>
          </p:cNvPr>
          <p:cNvGrpSpPr/>
          <p:nvPr/>
        </p:nvGrpSpPr>
        <p:grpSpPr>
          <a:xfrm>
            <a:off x="7245690" y="312229"/>
            <a:ext cx="1591194" cy="2275653"/>
            <a:chOff x="7150677" y="98851"/>
            <a:chExt cx="1591194" cy="2275653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C80ACFB-9B73-2EDE-57E8-E7FC41842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50677" y="98851"/>
              <a:ext cx="1591194" cy="2103302"/>
            </a:xfrm>
            <a:prstGeom prst="rect">
              <a:avLst/>
            </a:prstGeom>
          </p:spPr>
        </p:pic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AC29461-9B0B-2D18-6576-EA0EBFACF90B}"/>
                </a:ext>
              </a:extLst>
            </p:cNvPr>
            <p:cNvCxnSpPr>
              <a:cxnSpLocks/>
            </p:cNvCxnSpPr>
            <p:nvPr/>
          </p:nvCxnSpPr>
          <p:spPr>
            <a:xfrm>
              <a:off x="7320702" y="2112454"/>
              <a:ext cx="0" cy="26205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FDBED344-61D2-C511-DDF6-7E95CE24D64E}"/>
                </a:ext>
              </a:extLst>
            </p:cNvPr>
            <p:cNvCxnSpPr>
              <a:cxnSpLocks/>
            </p:cNvCxnSpPr>
            <p:nvPr/>
          </p:nvCxnSpPr>
          <p:spPr>
            <a:xfrm>
              <a:off x="7320702" y="2316734"/>
              <a:ext cx="1023162" cy="0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D0767AC2-B355-C465-58BC-777F7418E136}"/>
                    </a:ext>
                  </a:extLst>
                </p:cNvPr>
                <p:cNvSpPr txBox="1"/>
                <p:nvPr/>
              </p:nvSpPr>
              <p:spPr>
                <a:xfrm>
                  <a:off x="7737001" y="2140595"/>
                  <a:ext cx="190565" cy="1477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dirty="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dirty="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200" b="0" i="1" dirty="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US" sz="1200" i="1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D0767AC2-B355-C465-58BC-777F7418E1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7001" y="2140595"/>
                  <a:ext cx="190565" cy="147733"/>
                </a:xfrm>
                <a:prstGeom prst="rect">
                  <a:avLst/>
                </a:prstGeom>
                <a:blipFill>
                  <a:blip r:embed="rId9"/>
                  <a:stretch>
                    <a:fillRect l="-12903" r="-3226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4C87E3D-3BE0-9E79-8585-B041F53A662F}"/>
                </a:ext>
              </a:extLst>
            </p:cNvPr>
            <p:cNvCxnSpPr>
              <a:cxnSpLocks/>
            </p:cNvCxnSpPr>
            <p:nvPr/>
          </p:nvCxnSpPr>
          <p:spPr>
            <a:xfrm>
              <a:off x="8343864" y="2145344"/>
              <a:ext cx="0" cy="22916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94FD4F6-036C-9319-A1DA-B7AE22979685}"/>
              </a:ext>
            </a:extLst>
          </p:cNvPr>
          <p:cNvSpPr txBox="1"/>
          <p:nvPr/>
        </p:nvSpPr>
        <p:spPr>
          <a:xfrm>
            <a:off x="1828801" y="4830152"/>
            <a:ext cx="49452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Also designed for 2-ID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7-ID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34-ID(3DMN) KBs, open for other beamlines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C41C2D-B5FC-2F34-13AB-655A95BB8CC3}"/>
              </a:ext>
            </a:extLst>
          </p:cNvPr>
          <p:cNvSpPr txBox="1"/>
          <p:nvPr/>
        </p:nvSpPr>
        <p:spPr>
          <a:xfrm>
            <a:off x="7170225" y="1202758"/>
            <a:ext cx="10795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Compact WF sensor</a:t>
            </a:r>
          </a:p>
        </p:txBody>
      </p:sp>
    </p:spTree>
    <p:extLst>
      <p:ext uri="{BB962C8B-B14F-4D97-AF65-F5344CB8AC3E}">
        <p14:creationId xmlns:p14="http://schemas.microsoft.com/office/powerpoint/2010/main" val="397850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A9C3C6-7285-104A-CD85-61CA86FD46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WF sensor prototype testing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2961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02CA1-A0A4-4A39-AAF2-C73E77C4A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37743"/>
            <a:ext cx="8372901" cy="365760"/>
          </a:xfrm>
        </p:spPr>
        <p:txBody>
          <a:bodyPr anchor="ctr"/>
          <a:lstStyle/>
          <a:p>
            <a:r>
              <a:rPr lang="en-US" sz="2400" dirty="0"/>
              <a:t>WF sensor prototype testing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4D2A0C-E9E5-C6A0-FA49-3777AD173B40}"/>
              </a:ext>
            </a:extLst>
          </p:cNvPr>
          <p:cNvSpPr txBox="1"/>
          <p:nvPr/>
        </p:nvSpPr>
        <p:spPr>
          <a:xfrm>
            <a:off x="457201" y="657146"/>
            <a:ext cx="8466771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60958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400" b="1" baseline="0">
                <a:solidFill>
                  <a:schemeClr val="accent2"/>
                </a:solidFill>
              </a:defRPr>
            </a:lvl1pPr>
            <a:lvl2pPr marL="694249" indent="-315376" defTabSz="609585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>
                <a:solidFill>
                  <a:schemeClr val="tx1">
                    <a:lumMod val="50000"/>
                  </a:schemeClr>
                </a:solidFill>
              </a:defRPr>
            </a:lvl2pPr>
            <a:lvl3pPr marL="1071007" indent="-249760" defTabSz="609585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chemeClr val="tx1">
                    <a:lumMod val="50000"/>
                  </a:schemeClr>
                </a:solidFill>
              </a:defRPr>
            </a:lvl3pPr>
            <a:lvl4pPr marL="1449881" indent="-228594" defTabSz="609585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>
                <a:solidFill>
                  <a:schemeClr val="tx1">
                    <a:lumMod val="50000"/>
                  </a:schemeClr>
                </a:solidFill>
              </a:defRPr>
            </a:lvl4pPr>
            <a:lvl5pPr marL="1828754" indent="-228594" defTabSz="609585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>
                <a:solidFill>
                  <a:schemeClr val="tx1">
                    <a:lumMod val="50000"/>
                  </a:schemeClr>
                </a:solidFill>
              </a:defRPr>
            </a:lvl5pPr>
            <a:lvl6pPr marL="3352716" indent="-304792" defTabSz="609585">
              <a:spcBef>
                <a:spcPct val="20000"/>
              </a:spcBef>
              <a:buFont typeface="Arial"/>
              <a:buChar char="•"/>
              <a:defRPr sz="2667"/>
            </a:lvl6pPr>
            <a:lvl7pPr marL="3962301" indent="-304792" defTabSz="609585">
              <a:spcBef>
                <a:spcPct val="20000"/>
              </a:spcBef>
              <a:buFont typeface="Arial"/>
              <a:buChar char="•"/>
              <a:defRPr sz="2667"/>
            </a:lvl7pPr>
            <a:lvl8pPr marL="4571886" indent="-304792" defTabSz="609585">
              <a:spcBef>
                <a:spcPct val="20000"/>
              </a:spcBef>
              <a:buFont typeface="Arial"/>
              <a:buChar char="•"/>
              <a:defRPr sz="2667"/>
            </a:lvl8pPr>
            <a:lvl9pPr marL="5181470" indent="-304792" defTabSz="609585">
              <a:spcBef>
                <a:spcPct val="20000"/>
              </a:spcBef>
              <a:buFont typeface="Arial"/>
              <a:buChar char="•"/>
              <a:defRPr sz="2667"/>
            </a:lvl9pPr>
          </a:lstStyle>
          <a:p>
            <a:pPr defTabSz="457200"/>
            <a:r>
              <a:rPr lang="en-US" sz="1800" dirty="0"/>
              <a:t>CRL measurements at APS 28-ID-B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0D1208D-C344-F73C-5EDE-0C62C749E1F5}"/>
              </a:ext>
            </a:extLst>
          </p:cNvPr>
          <p:cNvSpPr txBox="1">
            <a:spLocks/>
          </p:cNvSpPr>
          <p:nvPr/>
        </p:nvSpPr>
        <p:spPr>
          <a:xfrm>
            <a:off x="196079" y="496865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910B66-B47F-A785-5E90-56FC571DB9DA}"/>
              </a:ext>
            </a:extLst>
          </p:cNvPr>
          <p:cNvSpPr txBox="1"/>
          <p:nvPr/>
        </p:nvSpPr>
        <p:spPr>
          <a:xfrm>
            <a:off x="4063544" y="4845541"/>
            <a:ext cx="32040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M. Frith, et al., Rev. Sci. </a:t>
            </a:r>
            <a:r>
              <a:rPr lang="en-US" sz="1000" dirty="0" err="1">
                <a:solidFill>
                  <a:schemeClr val="tx1">
                    <a:lumMod val="50000"/>
                  </a:schemeClr>
                </a:solidFill>
              </a:rPr>
              <a:t>Instrum</a:t>
            </a:r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. (under preparation)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67BE23-150F-BEE5-5377-6D919111E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47" y="1297602"/>
            <a:ext cx="221788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92745E-E5EB-93EF-B36F-84FBE90BB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321" y="1297602"/>
            <a:ext cx="221788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1117F2-F99B-0D83-A5DD-880637A45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395" y="1297602"/>
            <a:ext cx="2217880" cy="182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D2AEE7-273D-6473-320E-D55695DBE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468" y="1297602"/>
            <a:ext cx="2217880" cy="1828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FA09A8-4A04-9519-3284-A8CF83BE6D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79" y="3227248"/>
            <a:ext cx="1920240" cy="15769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3C4CB9-4B6F-5BC6-DBF6-B4F575C715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6753" y="3227249"/>
            <a:ext cx="1920240" cy="15769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F6F692-BF9D-2356-8F39-BBC54B31D3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7827" y="3227248"/>
            <a:ext cx="1920240" cy="15769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837527-481C-5B45-61FC-F32E51317E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8900" y="3227248"/>
            <a:ext cx="1920240" cy="15769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F2507F8-2D2F-BA80-A43E-57E0D8323B12}"/>
              </a:ext>
            </a:extLst>
          </p:cNvPr>
          <p:cNvSpPr txBox="1"/>
          <p:nvPr/>
        </p:nvSpPr>
        <p:spPr>
          <a:xfrm>
            <a:off x="2737968" y="1022905"/>
            <a:ext cx="1597810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Compact WF sensor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69E58C-27FA-286E-117C-62C3692971F4}"/>
              </a:ext>
            </a:extLst>
          </p:cNvPr>
          <p:cNvSpPr txBox="1"/>
          <p:nvPr/>
        </p:nvSpPr>
        <p:spPr>
          <a:xfrm>
            <a:off x="472461" y="1022905"/>
            <a:ext cx="1666675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Reference WF sensor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0400CD-C293-EC9C-0285-7932B93D70FF}"/>
              </a:ext>
            </a:extLst>
          </p:cNvPr>
          <p:cNvSpPr txBox="1"/>
          <p:nvPr/>
        </p:nvSpPr>
        <p:spPr>
          <a:xfrm>
            <a:off x="4878560" y="1022905"/>
            <a:ext cx="1839863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Zoom (×10) WF sensor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07D91A-C154-90E7-2E32-5D964A98795F}"/>
              </a:ext>
            </a:extLst>
          </p:cNvPr>
          <p:cNvSpPr txBox="1"/>
          <p:nvPr/>
        </p:nvSpPr>
        <p:spPr>
          <a:xfrm>
            <a:off x="7079088" y="1022905"/>
            <a:ext cx="1839863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Zoom (×18) WF sensor </a:t>
            </a:r>
          </a:p>
        </p:txBody>
      </p:sp>
    </p:spTree>
    <p:extLst>
      <p:ext uri="{BB962C8B-B14F-4D97-AF65-F5344CB8AC3E}">
        <p14:creationId xmlns:p14="http://schemas.microsoft.com/office/powerpoint/2010/main" val="289408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E29EE6-8447-2CA4-0B74-D94899AC7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120" y="3077142"/>
            <a:ext cx="2217880" cy="182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702CA1-A0A4-4A39-AAF2-C73E77C4A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37743"/>
            <a:ext cx="8372901" cy="365760"/>
          </a:xfrm>
        </p:spPr>
        <p:txBody>
          <a:bodyPr anchor="ctr"/>
          <a:lstStyle/>
          <a:p>
            <a:r>
              <a:rPr lang="en-US" sz="2400" dirty="0"/>
              <a:t>WF sensor prototype testing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4D2A0C-E9E5-C6A0-FA49-3777AD173B40}"/>
              </a:ext>
            </a:extLst>
          </p:cNvPr>
          <p:cNvSpPr txBox="1"/>
          <p:nvPr/>
        </p:nvSpPr>
        <p:spPr>
          <a:xfrm>
            <a:off x="457201" y="603504"/>
            <a:ext cx="8466771" cy="4194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60958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400" b="1" baseline="0">
                <a:solidFill>
                  <a:schemeClr val="accent2"/>
                </a:solidFill>
              </a:defRPr>
            </a:lvl1pPr>
            <a:lvl2pPr marL="694249" indent="-315376" defTabSz="609585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>
                <a:solidFill>
                  <a:schemeClr val="tx1">
                    <a:lumMod val="50000"/>
                  </a:schemeClr>
                </a:solidFill>
              </a:defRPr>
            </a:lvl2pPr>
            <a:lvl3pPr marL="1071007" indent="-249760" defTabSz="609585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chemeClr val="tx1">
                    <a:lumMod val="50000"/>
                  </a:schemeClr>
                </a:solidFill>
              </a:defRPr>
            </a:lvl3pPr>
            <a:lvl4pPr marL="1449881" indent="-228594" defTabSz="609585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>
                <a:solidFill>
                  <a:schemeClr val="tx1">
                    <a:lumMod val="50000"/>
                  </a:schemeClr>
                </a:solidFill>
              </a:defRPr>
            </a:lvl4pPr>
            <a:lvl5pPr marL="1828754" indent="-228594" defTabSz="609585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>
                <a:solidFill>
                  <a:schemeClr val="tx1">
                    <a:lumMod val="50000"/>
                  </a:schemeClr>
                </a:solidFill>
              </a:defRPr>
            </a:lvl5pPr>
            <a:lvl6pPr marL="3352716" indent="-304792" defTabSz="609585">
              <a:spcBef>
                <a:spcPct val="20000"/>
              </a:spcBef>
              <a:buFont typeface="Arial"/>
              <a:buChar char="•"/>
              <a:defRPr sz="2667"/>
            </a:lvl6pPr>
            <a:lvl7pPr marL="3962301" indent="-304792" defTabSz="609585">
              <a:spcBef>
                <a:spcPct val="20000"/>
              </a:spcBef>
              <a:buFont typeface="Arial"/>
              <a:buChar char="•"/>
              <a:defRPr sz="2667"/>
            </a:lvl7pPr>
            <a:lvl8pPr marL="4571886" indent="-304792" defTabSz="609585">
              <a:spcBef>
                <a:spcPct val="20000"/>
              </a:spcBef>
              <a:buFont typeface="Arial"/>
              <a:buChar char="•"/>
              <a:defRPr sz="2667"/>
            </a:lvl8pPr>
            <a:lvl9pPr marL="5181470" indent="-304792" defTabSz="609585">
              <a:spcBef>
                <a:spcPct val="20000"/>
              </a:spcBef>
              <a:buFont typeface="Arial"/>
              <a:buChar char="•"/>
              <a:defRPr sz="2667"/>
            </a:lvl9pPr>
          </a:lstStyle>
          <a:p>
            <a:pPr defTabSz="457200"/>
            <a:r>
              <a:rPr lang="en-US" sz="1800" dirty="0"/>
              <a:t>Absolute wavefront measurements at APS 28-ID-B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0D1208D-C344-F73C-5EDE-0C62C749E1F5}"/>
              </a:ext>
            </a:extLst>
          </p:cNvPr>
          <p:cNvSpPr txBox="1">
            <a:spLocks/>
          </p:cNvSpPr>
          <p:nvPr/>
        </p:nvSpPr>
        <p:spPr>
          <a:xfrm>
            <a:off x="196079" y="496865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910B66-B47F-A785-5E90-56FC571DB9DA}"/>
              </a:ext>
            </a:extLst>
          </p:cNvPr>
          <p:cNvSpPr txBox="1"/>
          <p:nvPr/>
        </p:nvSpPr>
        <p:spPr>
          <a:xfrm>
            <a:off x="4063544" y="4845541"/>
            <a:ext cx="32040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M. Frith, et al., Rev. Sci. </a:t>
            </a:r>
            <a:r>
              <a:rPr lang="en-US" sz="1000" dirty="0" err="1">
                <a:solidFill>
                  <a:schemeClr val="tx1">
                    <a:lumMod val="50000"/>
                  </a:schemeClr>
                </a:solidFill>
              </a:rPr>
              <a:t>Instrum</a:t>
            </a:r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. (under preparation)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F5E25D-4C84-393B-BD4B-E1DD73596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53"/>
          <a:stretch/>
        </p:blipFill>
        <p:spPr>
          <a:xfrm>
            <a:off x="586618" y="1195550"/>
            <a:ext cx="2085855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232CBA-FF90-AFF8-6B96-61E2DC3097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53"/>
          <a:stretch/>
        </p:blipFill>
        <p:spPr>
          <a:xfrm>
            <a:off x="2695706" y="1195550"/>
            <a:ext cx="2085855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3DD326-3AA3-FDD6-9079-F8D0EAA64E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401"/>
          <a:stretch/>
        </p:blipFill>
        <p:spPr>
          <a:xfrm>
            <a:off x="4804794" y="1195550"/>
            <a:ext cx="2098092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C814BC-EF9F-2A6B-2D03-F2865A29A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6120" y="1195550"/>
            <a:ext cx="221788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C23986-5B23-DA42-AEA7-AC915A7300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953"/>
          <a:stretch/>
        </p:blipFill>
        <p:spPr>
          <a:xfrm>
            <a:off x="586617" y="3077142"/>
            <a:ext cx="2085855" cy="18288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C8E3B98-2742-985C-DDD7-64897B37C1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953"/>
          <a:stretch/>
        </p:blipFill>
        <p:spPr>
          <a:xfrm>
            <a:off x="2699785" y="3077142"/>
            <a:ext cx="2085855" cy="18288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DD6402D-AC5F-DC4F-443C-4296BD8E3B1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953"/>
          <a:stretch/>
        </p:blipFill>
        <p:spPr>
          <a:xfrm>
            <a:off x="4812953" y="3077142"/>
            <a:ext cx="2085855" cy="18288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8C74F93-1400-1E4B-68CF-4000EA5407C8}"/>
              </a:ext>
            </a:extLst>
          </p:cNvPr>
          <p:cNvSpPr txBox="1"/>
          <p:nvPr/>
        </p:nvSpPr>
        <p:spPr>
          <a:xfrm>
            <a:off x="2939728" y="926472"/>
            <a:ext cx="1597810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Compact WF sensor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E283C43-8389-450A-97DE-F86DDB59376E}"/>
              </a:ext>
            </a:extLst>
          </p:cNvPr>
          <p:cNvSpPr txBox="1"/>
          <p:nvPr/>
        </p:nvSpPr>
        <p:spPr>
          <a:xfrm>
            <a:off x="796206" y="924416"/>
            <a:ext cx="1666675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Reference WF sensor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FEE5B2-64D7-796B-26CE-4372310C7033}"/>
              </a:ext>
            </a:extLst>
          </p:cNvPr>
          <p:cNvSpPr txBox="1"/>
          <p:nvPr/>
        </p:nvSpPr>
        <p:spPr>
          <a:xfrm>
            <a:off x="4933908" y="926472"/>
            <a:ext cx="1839863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Zoom (×10) WF sensor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E15B95-C74F-93FA-7A1D-2EAF4D6E4303}"/>
              </a:ext>
            </a:extLst>
          </p:cNvPr>
          <p:cNvSpPr txBox="1"/>
          <p:nvPr/>
        </p:nvSpPr>
        <p:spPr>
          <a:xfrm>
            <a:off x="7116509" y="926472"/>
            <a:ext cx="1839863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Zoom (×18) WF sensor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9770AC-1EE9-4ACA-69F7-A07041232422}"/>
              </a:ext>
            </a:extLst>
          </p:cNvPr>
          <p:cNvSpPr txBox="1"/>
          <p:nvPr/>
        </p:nvSpPr>
        <p:spPr>
          <a:xfrm rot="16200000">
            <a:off x="-94990" y="2069254"/>
            <a:ext cx="1110882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Original beam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53B8BE-58DD-0357-3AF1-F8E34463E9ED}"/>
              </a:ext>
            </a:extLst>
          </p:cNvPr>
          <p:cNvSpPr txBox="1"/>
          <p:nvPr/>
        </p:nvSpPr>
        <p:spPr>
          <a:xfrm rot="16200000">
            <a:off x="-455633" y="3821735"/>
            <a:ext cx="1832168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With a vertical 1D CRL</a:t>
            </a:r>
          </a:p>
        </p:txBody>
      </p:sp>
    </p:spTree>
    <p:extLst>
      <p:ext uri="{BB962C8B-B14F-4D97-AF65-F5344CB8AC3E}">
        <p14:creationId xmlns:p14="http://schemas.microsoft.com/office/powerpoint/2010/main" val="166404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A9C3C6-7285-104A-CD85-61CA86FD46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dirty="0"/>
              <a:t>Wavefront sensing application:</a:t>
            </a:r>
          </a:p>
          <a:p>
            <a:r>
              <a:rPr lang="en-US" sz="2800" dirty="0"/>
              <a:t>Adaptive mirror control</a:t>
            </a:r>
          </a:p>
        </p:txBody>
      </p:sp>
    </p:spTree>
    <p:extLst>
      <p:ext uri="{BB962C8B-B14F-4D97-AF65-F5344CB8AC3E}">
        <p14:creationId xmlns:p14="http://schemas.microsoft.com/office/powerpoint/2010/main" val="96606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3F5C02-E661-43A3-9727-5EA2D32A5B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689650"/>
            <a:ext cx="8372901" cy="528972"/>
          </a:xfrm>
        </p:spPr>
        <p:txBody>
          <a:bodyPr/>
          <a:lstStyle/>
          <a:p>
            <a:r>
              <a:rPr lang="en-US" sz="1800" dirty="0"/>
              <a:t>Beamline X-ray optics characterization and diagnostics at the APS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2C4EDDA-B508-442B-B2F9-564672DCE84E}"/>
              </a:ext>
            </a:extLst>
          </p:cNvPr>
          <p:cNvSpPr/>
          <p:nvPr/>
        </p:nvSpPr>
        <p:spPr>
          <a:xfrm>
            <a:off x="3337710" y="1069737"/>
            <a:ext cx="2505252" cy="919553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4472C4">
                  <a:lumMod val="20000"/>
                  <a:lumOff val="80000"/>
                </a:srgbClr>
              </a:gs>
              <a:gs pos="50000">
                <a:srgbClr val="4472C4">
                  <a:lumMod val="40000"/>
                  <a:lumOff val="60000"/>
                </a:srgbClr>
              </a:gs>
              <a:gs pos="100000">
                <a:srgbClr val="4472C4">
                  <a:lumMod val="60000"/>
                  <a:lumOff val="40000"/>
                </a:srgbClr>
              </a:gs>
            </a:gsLst>
            <a:lin ang="5400000" scaled="0"/>
          </a:gradFill>
          <a:ln>
            <a:noFill/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C25709-0727-4710-83E4-D2FF6D823CC7}"/>
              </a:ext>
            </a:extLst>
          </p:cNvPr>
          <p:cNvSpPr/>
          <p:nvPr/>
        </p:nvSpPr>
        <p:spPr>
          <a:xfrm>
            <a:off x="3245004" y="1093781"/>
            <a:ext cx="264471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X-ray wavefront sensing tools</a:t>
            </a:r>
          </a:p>
          <a:p>
            <a:pPr marL="117472" indent="-115885" 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Grating interferometry</a:t>
            </a:r>
          </a:p>
          <a:p>
            <a:pPr marL="117472" indent="-115885" 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Speckle tracking</a:t>
            </a:r>
          </a:p>
          <a:p>
            <a:pPr marL="117472" indent="-115885" 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Coded-mask-based technique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85DF4C-2DAD-40B0-9939-07BD38C6178D}"/>
              </a:ext>
            </a:extLst>
          </p:cNvPr>
          <p:cNvGrpSpPr/>
          <p:nvPr/>
        </p:nvGrpSpPr>
        <p:grpSpPr>
          <a:xfrm>
            <a:off x="350430" y="1062936"/>
            <a:ext cx="5408584" cy="2578062"/>
            <a:chOff x="484513" y="1718464"/>
            <a:chExt cx="7211444" cy="343741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C1081D7-EC71-4AAA-81A1-13ABD18F4798}"/>
                </a:ext>
              </a:extLst>
            </p:cNvPr>
            <p:cNvGrpSpPr/>
            <p:nvPr/>
          </p:nvGrpSpPr>
          <p:grpSpPr>
            <a:xfrm>
              <a:off x="4502173" y="3414101"/>
              <a:ext cx="3193784" cy="1180192"/>
              <a:chOff x="3370037" y="2538826"/>
              <a:chExt cx="2395338" cy="885144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F3D9B36C-390A-4E23-9023-E23B9B390D14}"/>
                  </a:ext>
                </a:extLst>
              </p:cNvPr>
              <p:cNvSpPr/>
              <p:nvPr/>
            </p:nvSpPr>
            <p:spPr>
              <a:xfrm>
                <a:off x="3437571" y="2553928"/>
                <a:ext cx="2260270" cy="870042"/>
              </a:xfrm>
              <a:prstGeom prst="roundRect">
                <a:avLst>
                  <a:gd name="adj" fmla="val 10000"/>
                </a:avLst>
              </a:prstGeom>
              <a:gradFill>
                <a:gsLst>
                  <a:gs pos="0">
                    <a:srgbClr val="ED7D31">
                      <a:lumMod val="20000"/>
                      <a:lumOff val="80000"/>
                    </a:srgbClr>
                  </a:gs>
                  <a:gs pos="50000">
                    <a:srgbClr val="ED7D31">
                      <a:lumMod val="40000"/>
                      <a:lumOff val="60000"/>
                    </a:srgbClr>
                  </a:gs>
                  <a:gs pos="100000">
                    <a:srgbClr val="ED7D31">
                      <a:lumMod val="60000"/>
                      <a:lumOff val="40000"/>
                    </a:srgb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80F07E1-0FBF-4927-A8FE-720921530332}"/>
                  </a:ext>
                </a:extLst>
              </p:cNvPr>
              <p:cNvSpPr/>
              <p:nvPr/>
            </p:nvSpPr>
            <p:spPr>
              <a:xfrm>
                <a:off x="3370037" y="2538826"/>
                <a:ext cx="2395338" cy="8309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50000"/>
                      </a:schemeClr>
                    </a:solidFill>
                  </a:rPr>
                  <a:t>Optics/beam characterization</a:t>
                </a:r>
              </a:p>
              <a:p>
                <a:pPr marL="117472" indent="-115885" algn="ctr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>
                        <a:lumMod val="50000"/>
                      </a:schemeClr>
                    </a:solidFill>
                  </a:rPr>
                  <a:t>At-wavelength metrology</a:t>
                </a:r>
              </a:p>
              <a:p>
                <a:pPr marL="117472" indent="-115885" algn="ctr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>
                        <a:lumMod val="50000"/>
                      </a:schemeClr>
                    </a:solidFill>
                  </a:rPr>
                  <a:t>Wavefront sensing</a:t>
                </a:r>
              </a:p>
              <a:p>
                <a:pPr marL="117472" indent="-115885" algn="ctr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>
                        <a:lumMod val="50000"/>
                      </a:schemeClr>
                    </a:solidFill>
                  </a:rPr>
                  <a:t>Coherence measurements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A5711CB-5860-40CC-BCEF-FCF1BCFA3E53}"/>
                </a:ext>
              </a:extLst>
            </p:cNvPr>
            <p:cNvGrpSpPr/>
            <p:nvPr/>
          </p:nvGrpSpPr>
          <p:grpSpPr>
            <a:xfrm>
              <a:off x="5868961" y="2984948"/>
              <a:ext cx="1313955" cy="443080"/>
              <a:chOff x="8134660" y="2572724"/>
              <a:chExt cx="985466" cy="332309"/>
            </a:xfrm>
          </p:grpSpPr>
          <p:sp>
            <p:nvSpPr>
              <p:cNvPr id="36" name="Arrow: Down 35">
                <a:extLst>
                  <a:ext uri="{FF2B5EF4-FFF2-40B4-BE49-F238E27FC236}">
                    <a16:creationId xmlns:a16="http://schemas.microsoft.com/office/drawing/2014/main" id="{0D287E4F-16CA-4B08-A0C7-64CB4F1EFA21}"/>
                  </a:ext>
                </a:extLst>
              </p:cNvPr>
              <p:cNvSpPr/>
              <p:nvPr/>
            </p:nvSpPr>
            <p:spPr>
              <a:xfrm flipH="1">
                <a:off x="8134660" y="2586132"/>
                <a:ext cx="347321" cy="318901"/>
              </a:xfrm>
              <a:prstGeom prst="downArrow">
                <a:avLst>
                  <a:gd name="adj1" fmla="val 50768"/>
                  <a:gd name="adj2" fmla="val 50000"/>
                </a:avLst>
              </a:prstGeom>
              <a:solidFill>
                <a:srgbClr val="4472C4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8">
                  <a:defRPr/>
                </a:pPr>
                <a:endParaRPr lang="en-US" sz="16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C9FA1C9-C790-48FD-B2AE-52AEA518CB07}"/>
                  </a:ext>
                </a:extLst>
              </p:cNvPr>
              <p:cNvSpPr txBox="1"/>
              <p:nvPr/>
            </p:nvSpPr>
            <p:spPr>
              <a:xfrm>
                <a:off x="8438529" y="2572724"/>
                <a:ext cx="681597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gradFill flip="none" rotWithShape="1">
                      <a:gsLst>
                        <a:gs pos="0">
                          <a:srgbClr val="92ACDD">
                            <a:shade val="30000"/>
                            <a:satMod val="115000"/>
                          </a:srgbClr>
                        </a:gs>
                        <a:gs pos="50000">
                          <a:srgbClr val="92ACDD">
                            <a:shade val="67500"/>
                            <a:satMod val="115000"/>
                          </a:srgbClr>
                        </a:gs>
                        <a:gs pos="100000">
                          <a:srgbClr val="92ACDD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rPr>
                  <a:t>Apply</a:t>
                </a: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1127641-5C58-45D1-912A-C5487DA23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513" y="1795827"/>
              <a:ext cx="1963615" cy="182880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CE8F7AC-FC58-49F5-A1D7-877B4CB80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7931" y="1718464"/>
              <a:ext cx="1676400" cy="182880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CA9BE12-356E-43DB-A0E2-29060DC77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6814" y="3624627"/>
              <a:ext cx="2409316" cy="153125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A24078A-BD11-CF3F-5F44-68ADC3694DA1}"/>
              </a:ext>
            </a:extLst>
          </p:cNvPr>
          <p:cNvGrpSpPr/>
          <p:nvPr/>
        </p:nvGrpSpPr>
        <p:grpSpPr>
          <a:xfrm>
            <a:off x="534319" y="3050130"/>
            <a:ext cx="4027674" cy="1866491"/>
            <a:chOff x="534319" y="3131410"/>
            <a:chExt cx="4027674" cy="1866491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F7BEC6B-FD66-4764-B6B3-B5C5EE03D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4319" y="3826058"/>
              <a:ext cx="1667462" cy="1171843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B0EF55B-4A5F-4F17-84D7-E58D71568305}"/>
                </a:ext>
              </a:extLst>
            </p:cNvPr>
            <p:cNvGrpSpPr/>
            <p:nvPr/>
          </p:nvGrpSpPr>
          <p:grpSpPr>
            <a:xfrm>
              <a:off x="2506959" y="3732533"/>
              <a:ext cx="2055034" cy="1056695"/>
              <a:chOff x="2213707" y="3908183"/>
              <a:chExt cx="2055034" cy="1056694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05061191-2960-4905-8C46-BD9D5EDFBFED}"/>
                  </a:ext>
                </a:extLst>
              </p:cNvPr>
              <p:cNvSpPr/>
              <p:nvPr/>
            </p:nvSpPr>
            <p:spPr>
              <a:xfrm>
                <a:off x="2213707" y="3913317"/>
                <a:ext cx="1983758" cy="1051560"/>
              </a:xfrm>
              <a:prstGeom prst="roundRect">
                <a:avLst>
                  <a:gd name="adj" fmla="val 10185"/>
                </a:avLst>
              </a:prstGeom>
              <a:gradFill flip="none" rotWithShape="1">
                <a:gsLst>
                  <a:gs pos="0">
                    <a:srgbClr val="FF7C80">
                      <a:tint val="66000"/>
                      <a:satMod val="160000"/>
                    </a:srgbClr>
                  </a:gs>
                  <a:gs pos="50000">
                    <a:srgbClr val="FF7C80">
                      <a:tint val="44500"/>
                      <a:satMod val="160000"/>
                    </a:srgbClr>
                  </a:gs>
                  <a:gs pos="100000">
                    <a:srgbClr val="FF7C80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502F718-5CCA-44E4-AF3E-CE76D435809B}"/>
                  </a:ext>
                </a:extLst>
              </p:cNvPr>
              <p:cNvSpPr/>
              <p:nvPr/>
            </p:nvSpPr>
            <p:spPr>
              <a:xfrm>
                <a:off x="2213707" y="3908183"/>
                <a:ext cx="2055034" cy="104643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US" sz="1200" b="1" dirty="0">
                    <a:solidFill>
                      <a:schemeClr val="tx1">
                        <a:lumMod val="50000"/>
                      </a:schemeClr>
                    </a:solidFill>
                  </a:rPr>
                  <a:t>Optics development</a:t>
                </a:r>
              </a:p>
              <a:p>
                <a:pPr marL="117472" indent="-115885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>
                        <a:lumMod val="50000"/>
                      </a:schemeClr>
                    </a:solidFill>
                  </a:rPr>
                  <a:t>Wavefront-preserving optics</a:t>
                </a:r>
              </a:p>
              <a:p>
                <a:pPr marL="117472" indent="-115885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>
                        <a:lumMod val="50000"/>
                      </a:schemeClr>
                    </a:solidFill>
                  </a:rPr>
                  <a:t>Adaptive optics</a:t>
                </a:r>
              </a:p>
              <a:p>
                <a:pPr marL="117472" indent="-115885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>
                        <a:lumMod val="50000"/>
                      </a:schemeClr>
                    </a:solidFill>
                  </a:rPr>
                  <a:t>Phase corrector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BC7AE38-6AD6-47F3-BE3E-9F2D1965C0E9}"/>
                </a:ext>
              </a:extLst>
            </p:cNvPr>
            <p:cNvGrpSpPr/>
            <p:nvPr/>
          </p:nvGrpSpPr>
          <p:grpSpPr>
            <a:xfrm rot="19158330">
              <a:off x="3404890" y="3131410"/>
              <a:ext cx="1092186" cy="611102"/>
              <a:chOff x="8073567" y="3372027"/>
              <a:chExt cx="1092186" cy="611102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78B456D-0881-4609-B526-531C5FE06C4E}"/>
                  </a:ext>
                </a:extLst>
              </p:cNvPr>
              <p:cNvSpPr txBox="1"/>
              <p:nvPr/>
            </p:nvSpPr>
            <p:spPr>
              <a:xfrm rot="2441670">
                <a:off x="8295002" y="3675352"/>
                <a:ext cx="8707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gradFill flip="none" rotWithShape="1">
                      <a:gsLst>
                        <a:gs pos="0">
                          <a:srgbClr val="F4B387">
                            <a:shade val="30000"/>
                            <a:satMod val="115000"/>
                          </a:srgbClr>
                        </a:gs>
                        <a:gs pos="50000">
                          <a:srgbClr val="F4B387">
                            <a:shade val="67500"/>
                            <a:satMod val="115000"/>
                          </a:srgbClr>
                        </a:gs>
                        <a:gs pos="100000">
                          <a:srgbClr val="F4B387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rPr>
                  <a:t>Support</a:t>
                </a:r>
              </a:p>
            </p:txBody>
          </p:sp>
          <p:sp>
            <p:nvSpPr>
              <p:cNvPr id="40" name="Arrow: Down 39">
                <a:extLst>
                  <a:ext uri="{FF2B5EF4-FFF2-40B4-BE49-F238E27FC236}">
                    <a16:creationId xmlns:a16="http://schemas.microsoft.com/office/drawing/2014/main" id="{ED24B296-934F-413B-AE25-2AB9B5DE9B82}"/>
                  </a:ext>
                </a:extLst>
              </p:cNvPr>
              <p:cNvSpPr/>
              <p:nvPr/>
            </p:nvSpPr>
            <p:spPr>
              <a:xfrm rot="4944647" flipH="1">
                <a:off x="8150388" y="3295206"/>
                <a:ext cx="286010" cy="439651"/>
              </a:xfrm>
              <a:prstGeom prst="downArrow">
                <a:avLst>
                  <a:gd name="adj1" fmla="val 48403"/>
                  <a:gd name="adj2" fmla="val 50000"/>
                </a:avLst>
              </a:prstGeom>
              <a:solidFill>
                <a:srgbClr val="F4B38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8">
                  <a:defRPr/>
                </a:pPr>
                <a:endParaRPr lang="en-US" sz="16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8A9449-E4A6-5659-1265-336FD2450880}"/>
              </a:ext>
            </a:extLst>
          </p:cNvPr>
          <p:cNvGrpSpPr/>
          <p:nvPr/>
        </p:nvGrpSpPr>
        <p:grpSpPr>
          <a:xfrm>
            <a:off x="4627012" y="1070150"/>
            <a:ext cx="4436279" cy="3633311"/>
            <a:chOff x="4627012" y="1151430"/>
            <a:chExt cx="4436279" cy="363331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4841611-6346-47FB-9968-920A0FB59A86}"/>
                </a:ext>
              </a:extLst>
            </p:cNvPr>
            <p:cNvGrpSpPr/>
            <p:nvPr/>
          </p:nvGrpSpPr>
          <p:grpSpPr>
            <a:xfrm>
              <a:off x="4627012" y="3714254"/>
              <a:ext cx="2180982" cy="1070487"/>
              <a:chOff x="4643651" y="3948376"/>
              <a:chExt cx="2180982" cy="1070487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FCCD9C02-D1EA-43BD-B90C-3377BF3CADFE}"/>
                  </a:ext>
                </a:extLst>
              </p:cNvPr>
              <p:cNvSpPr/>
              <p:nvPr/>
            </p:nvSpPr>
            <p:spPr>
              <a:xfrm>
                <a:off x="4669923" y="3971137"/>
                <a:ext cx="1979052" cy="1047726"/>
              </a:xfrm>
              <a:prstGeom prst="roundRect">
                <a:avLst>
                  <a:gd name="adj" fmla="val 10000"/>
                </a:avLst>
              </a:prstGeom>
              <a:gradFill>
                <a:gsLst>
                  <a:gs pos="0">
                    <a:srgbClr val="70AD47">
                      <a:lumMod val="20000"/>
                      <a:lumOff val="80000"/>
                    </a:srgbClr>
                  </a:gs>
                  <a:gs pos="50000">
                    <a:srgbClr val="70AD47">
                      <a:lumMod val="40000"/>
                      <a:lumOff val="60000"/>
                    </a:srgbClr>
                  </a:gs>
                  <a:gs pos="100000">
                    <a:srgbClr val="70AD47">
                      <a:lumMod val="60000"/>
                      <a:lumOff val="40000"/>
                    </a:srgb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A05BDA1-8DF4-4E65-950D-C850935FC00B}"/>
                  </a:ext>
                </a:extLst>
              </p:cNvPr>
              <p:cNvSpPr/>
              <p:nvPr/>
            </p:nvSpPr>
            <p:spPr>
              <a:xfrm>
                <a:off x="4643651" y="3948376"/>
                <a:ext cx="2180982" cy="10464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50000"/>
                      </a:schemeClr>
                    </a:solidFill>
                  </a:rPr>
                  <a:t>Beamline diagnostic</a:t>
                </a:r>
              </a:p>
              <a:p>
                <a:pPr marL="115888" indent="-100013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>
                        <a:lumMod val="50000"/>
                      </a:schemeClr>
                    </a:solidFill>
                  </a:rPr>
                  <a:t>Wavefront and coherence monitor </a:t>
                </a:r>
              </a:p>
              <a:p>
                <a:pPr marL="115888" indent="-100013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>
                        <a:lumMod val="50000"/>
                      </a:schemeClr>
                    </a:solidFill>
                  </a:rPr>
                  <a:t>B</a:t>
                </a:r>
                <a:r>
                  <a:rPr lang="en-US" altLang="zh-CN" sz="1200" dirty="0">
                    <a:solidFill>
                      <a:schemeClr val="tx1">
                        <a:lumMod val="50000"/>
                      </a:schemeClr>
                    </a:solidFill>
                  </a:rPr>
                  <a:t>eamline control and optimization</a:t>
                </a:r>
                <a:endParaRPr lang="en-US" sz="12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AB55E87-C958-44D3-BABB-C884AB32F2D7}"/>
                </a:ext>
              </a:extLst>
            </p:cNvPr>
            <p:cNvGrpSpPr/>
            <p:nvPr/>
          </p:nvGrpSpPr>
          <p:grpSpPr>
            <a:xfrm rot="2441670" flipH="1">
              <a:off x="4667639" y="3159455"/>
              <a:ext cx="1030121" cy="591029"/>
              <a:chOff x="8073567" y="3372027"/>
              <a:chExt cx="1030121" cy="591029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FEF57F0-79B8-4EF9-9688-D454887ECFF5}"/>
                  </a:ext>
                </a:extLst>
              </p:cNvPr>
              <p:cNvSpPr txBox="1"/>
              <p:nvPr/>
            </p:nvSpPr>
            <p:spPr>
              <a:xfrm rot="2441670">
                <a:off x="8322705" y="3655279"/>
                <a:ext cx="7809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gradFill flip="none" rotWithShape="1">
                      <a:gsLst>
                        <a:gs pos="0">
                          <a:srgbClr val="F4B387">
                            <a:shade val="30000"/>
                            <a:satMod val="115000"/>
                          </a:srgbClr>
                        </a:gs>
                        <a:gs pos="50000">
                          <a:srgbClr val="F4B387">
                            <a:shade val="67500"/>
                            <a:satMod val="115000"/>
                          </a:srgbClr>
                        </a:gs>
                        <a:gs pos="100000">
                          <a:srgbClr val="F4B387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rPr>
                  <a:t>Extend</a:t>
                </a:r>
              </a:p>
            </p:txBody>
          </p:sp>
          <p:sp>
            <p:nvSpPr>
              <p:cNvPr id="43" name="Arrow: Down 42">
                <a:extLst>
                  <a:ext uri="{FF2B5EF4-FFF2-40B4-BE49-F238E27FC236}">
                    <a16:creationId xmlns:a16="http://schemas.microsoft.com/office/drawing/2014/main" id="{31A77103-8D1B-43B2-94C5-821F750750E0}"/>
                  </a:ext>
                </a:extLst>
              </p:cNvPr>
              <p:cNvSpPr/>
              <p:nvPr/>
            </p:nvSpPr>
            <p:spPr>
              <a:xfrm rot="4944647" flipH="1">
                <a:off x="8150388" y="3295206"/>
                <a:ext cx="286010" cy="439651"/>
              </a:xfrm>
              <a:prstGeom prst="downArrow">
                <a:avLst>
                  <a:gd name="adj1" fmla="val 48403"/>
                  <a:gd name="adj2" fmla="val 50000"/>
                </a:avLst>
              </a:prstGeom>
              <a:solidFill>
                <a:srgbClr val="F4B38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8">
                  <a:defRPr/>
                </a:pPr>
                <a:endParaRPr lang="en-US" sz="16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EF8D8D3-CF5E-4743-8A87-FFEE191EB6DF}"/>
                </a:ext>
              </a:extLst>
            </p:cNvPr>
            <p:cNvGrpSpPr/>
            <p:nvPr/>
          </p:nvGrpSpPr>
          <p:grpSpPr>
            <a:xfrm>
              <a:off x="6126066" y="1151430"/>
              <a:ext cx="2930177" cy="1510684"/>
              <a:chOff x="9231199" y="3074630"/>
              <a:chExt cx="2930177" cy="1510684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4DC0E221-A0EF-47F8-8EDB-7591112B5A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24" t="211" r="12114" b="-949"/>
              <a:stretch/>
            </p:blipFill>
            <p:spPr>
              <a:xfrm>
                <a:off x="10404682" y="3310118"/>
                <a:ext cx="1756694" cy="1275196"/>
              </a:xfrm>
              <a:prstGeom prst="rect">
                <a:avLst/>
              </a:prstGeom>
            </p:spPr>
          </p:pic>
          <p:pic>
            <p:nvPicPr>
              <p:cNvPr id="52" name="Picture 51" descr="2018-06-20 10.21.50">
                <a:extLst>
                  <a:ext uri="{FF2B5EF4-FFF2-40B4-BE49-F238E27FC236}">
                    <a16:creationId xmlns:a16="http://schemas.microsoft.com/office/drawing/2014/main" id="{F2A64994-45AB-4963-A42B-E170C99754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31199" y="3294410"/>
                <a:ext cx="1051767" cy="1290904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F481247-ECEC-418F-B29E-62B2CC4B0597}"/>
                  </a:ext>
                </a:extLst>
              </p:cNvPr>
              <p:cNvSpPr txBox="1"/>
              <p:nvPr/>
            </p:nvSpPr>
            <p:spPr>
              <a:xfrm>
                <a:off x="9723770" y="3074630"/>
                <a:ext cx="1591096" cy="2769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chemeClr val="tx1">
                        <a:lumMod val="50000"/>
                      </a:schemeClr>
                    </a:solidFill>
                  </a:rPr>
                  <a:t>Adaptive optics</a:t>
                </a:r>
                <a:endParaRPr lang="en-US" sz="12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425790A-6DB8-CD54-63B3-3FA571EBBA67}"/>
                </a:ext>
              </a:extLst>
            </p:cNvPr>
            <p:cNvGrpSpPr/>
            <p:nvPr/>
          </p:nvGrpSpPr>
          <p:grpSpPr>
            <a:xfrm>
              <a:off x="6782989" y="2846831"/>
              <a:ext cx="2280302" cy="1917151"/>
              <a:chOff x="6767648" y="2897430"/>
              <a:chExt cx="2280302" cy="1917151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57C0200-D9F7-4E22-85F4-1ABB92545D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-596" r="-1338"/>
              <a:stretch/>
            </p:blipFill>
            <p:spPr>
              <a:xfrm>
                <a:off x="6767648" y="3034615"/>
                <a:ext cx="2280302" cy="1779966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7619BC-4FB6-E0BB-B033-C08F6AF79CFF}"/>
                  </a:ext>
                </a:extLst>
              </p:cNvPr>
              <p:cNvSpPr txBox="1"/>
              <p:nvPr/>
            </p:nvSpPr>
            <p:spPr>
              <a:xfrm>
                <a:off x="7232524" y="2897430"/>
                <a:ext cx="1482798" cy="25391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50" dirty="0">
                    <a:solidFill>
                      <a:schemeClr val="tx1">
                        <a:lumMod val="50000"/>
                      </a:schemeClr>
                    </a:solidFill>
                  </a:rPr>
                  <a:t>Wavefront correction</a:t>
                </a:r>
                <a:endParaRPr lang="en-US" sz="105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31C7709-912C-BA99-CD54-BE522920A77D}"/>
              </a:ext>
            </a:extLst>
          </p:cNvPr>
          <p:cNvSpPr txBox="1">
            <a:spLocks/>
          </p:cNvSpPr>
          <p:nvPr/>
        </p:nvSpPr>
        <p:spPr>
          <a:xfrm>
            <a:off x="196079" y="496865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9BA39B-FFA0-FFA1-463E-7D922FA83C02}"/>
              </a:ext>
            </a:extLst>
          </p:cNvPr>
          <p:cNvSpPr txBox="1">
            <a:spLocks/>
          </p:cNvSpPr>
          <p:nvPr/>
        </p:nvSpPr>
        <p:spPr>
          <a:xfrm>
            <a:off x="457203" y="240618"/>
            <a:ext cx="8372900" cy="36979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/>
              <a:t>wavefront sensing techniques</a:t>
            </a:r>
          </a:p>
        </p:txBody>
      </p:sp>
    </p:spTree>
    <p:extLst>
      <p:ext uri="{BB962C8B-B14F-4D97-AF65-F5344CB8AC3E}">
        <p14:creationId xmlns:p14="http://schemas.microsoft.com/office/powerpoint/2010/main" val="363335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D6170CB-5A8D-DDEB-A299-2B549BF03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37743"/>
            <a:ext cx="8372901" cy="365760"/>
          </a:xfrm>
        </p:spPr>
        <p:txBody>
          <a:bodyPr anchor="ctr"/>
          <a:lstStyle/>
          <a:p>
            <a:r>
              <a:rPr lang="en-US" sz="2200" dirty="0"/>
              <a:t>Wavefront sensing application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60D059-8F80-7725-34C2-F670A06E1FCF}"/>
              </a:ext>
            </a:extLst>
          </p:cNvPr>
          <p:cNvSpPr txBox="1"/>
          <p:nvPr/>
        </p:nvSpPr>
        <p:spPr>
          <a:xfrm>
            <a:off x="457201" y="676656"/>
            <a:ext cx="8466771" cy="3462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60958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400" b="1" baseline="0">
                <a:solidFill>
                  <a:schemeClr val="accent2"/>
                </a:solidFill>
              </a:defRPr>
            </a:lvl1pPr>
            <a:lvl2pPr marL="694249" indent="-315376" defTabSz="609585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>
                <a:solidFill>
                  <a:schemeClr val="tx1">
                    <a:lumMod val="50000"/>
                  </a:schemeClr>
                </a:solidFill>
              </a:defRPr>
            </a:lvl2pPr>
            <a:lvl3pPr marL="1071007" indent="-249760" defTabSz="609585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chemeClr val="tx1">
                    <a:lumMod val="50000"/>
                  </a:schemeClr>
                </a:solidFill>
              </a:defRPr>
            </a:lvl3pPr>
            <a:lvl4pPr marL="1449881" indent="-228594" defTabSz="609585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>
                <a:solidFill>
                  <a:schemeClr val="tx1">
                    <a:lumMod val="50000"/>
                  </a:schemeClr>
                </a:solidFill>
              </a:defRPr>
            </a:lvl4pPr>
            <a:lvl5pPr marL="1828754" indent="-228594" defTabSz="609585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>
                <a:solidFill>
                  <a:schemeClr val="tx1">
                    <a:lumMod val="50000"/>
                  </a:schemeClr>
                </a:solidFill>
              </a:defRPr>
            </a:lvl5pPr>
            <a:lvl6pPr marL="3352716" indent="-304792" defTabSz="609585">
              <a:spcBef>
                <a:spcPct val="20000"/>
              </a:spcBef>
              <a:buFont typeface="Arial"/>
              <a:buChar char="•"/>
              <a:defRPr sz="2667"/>
            </a:lvl6pPr>
            <a:lvl7pPr marL="3962301" indent="-304792" defTabSz="609585">
              <a:spcBef>
                <a:spcPct val="20000"/>
              </a:spcBef>
              <a:buFont typeface="Arial"/>
              <a:buChar char="•"/>
              <a:defRPr sz="2667"/>
            </a:lvl7pPr>
            <a:lvl8pPr marL="4571886" indent="-304792" defTabSz="609585">
              <a:spcBef>
                <a:spcPct val="20000"/>
              </a:spcBef>
              <a:buFont typeface="Arial"/>
              <a:buChar char="•"/>
              <a:defRPr sz="2667"/>
            </a:lvl8pPr>
            <a:lvl9pPr marL="5181470" indent="-304792" defTabSz="609585">
              <a:spcBef>
                <a:spcPct val="20000"/>
              </a:spcBef>
              <a:buFont typeface="Arial"/>
              <a:buChar char="•"/>
              <a:defRPr sz="2667"/>
            </a:lvl9pPr>
          </a:lstStyle>
          <a:p>
            <a:pPr defTabSz="457200"/>
            <a:r>
              <a:rPr lang="en-US" sz="1800" dirty="0"/>
              <a:t>Adaptive mirrors: </a:t>
            </a:r>
            <a:r>
              <a:rPr lang="en-US" altLang="zh-CN" sz="1800" b="1" dirty="0">
                <a:latin typeface="Arial"/>
              </a:rPr>
              <a:t>d</a:t>
            </a:r>
            <a:r>
              <a:rPr lang="en-US" sz="1800" b="1" dirty="0">
                <a:latin typeface="Arial"/>
              </a:rPr>
              <a:t>ynamic focusing and wavefront shaping</a:t>
            </a:r>
          </a:p>
          <a:p>
            <a:pPr defTabSz="457200"/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3B50F8-5403-9D20-0FBD-F9A1FD532B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26385" r="8911" b="5537"/>
          <a:stretch/>
        </p:blipFill>
        <p:spPr>
          <a:xfrm>
            <a:off x="529082" y="1405966"/>
            <a:ext cx="2911586" cy="134035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24D512-C917-9CA9-F059-2D6D87DE3587}"/>
              </a:ext>
            </a:extLst>
          </p:cNvPr>
          <p:cNvGrpSpPr/>
          <p:nvPr/>
        </p:nvGrpSpPr>
        <p:grpSpPr>
          <a:xfrm>
            <a:off x="3583812" y="1096058"/>
            <a:ext cx="1770363" cy="1731285"/>
            <a:chOff x="7238998" y="1878094"/>
            <a:chExt cx="4842946" cy="4483632"/>
          </a:xfrm>
        </p:grpSpPr>
        <p:pic>
          <p:nvPicPr>
            <p:cNvPr id="4" name="Picture 3" descr="2018-06-20 10.21.50">
              <a:extLst>
                <a:ext uri="{FF2B5EF4-FFF2-40B4-BE49-F238E27FC236}">
                  <a16:creationId xmlns:a16="http://schemas.microsoft.com/office/drawing/2014/main" id="{77C0614E-59A1-4CAE-AC3A-DB4D7D053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00647" y="2510902"/>
              <a:ext cx="3137471" cy="3850824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999947E-7750-232F-8771-EF1842E92F3C}"/>
                </a:ext>
              </a:extLst>
            </p:cNvPr>
            <p:cNvSpPr txBox="1"/>
            <p:nvPr/>
          </p:nvSpPr>
          <p:spPr>
            <a:xfrm>
              <a:off x="7238998" y="1878094"/>
              <a:ext cx="4842946" cy="6775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chemeClr val="tx1">
                      <a:lumMod val="50000"/>
                    </a:schemeClr>
                  </a:solidFill>
                </a:rPr>
                <a:t>JTEC bimorph mirrors</a:t>
              </a:r>
              <a:endParaRPr lang="en-US" sz="11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D6AEBB9-E25A-0875-3F05-A165233E3E87}"/>
              </a:ext>
            </a:extLst>
          </p:cNvPr>
          <p:cNvSpPr txBox="1"/>
          <p:nvPr/>
        </p:nvSpPr>
        <p:spPr>
          <a:xfrm>
            <a:off x="901617" y="1144356"/>
            <a:ext cx="2166516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solidFill>
                  <a:schemeClr val="tx1">
                    <a:lumMod val="50000"/>
                  </a:schemeClr>
                </a:solidFill>
              </a:rPr>
              <a:t>APS mechanical bender mirrors</a:t>
            </a:r>
            <a:endParaRPr lang="en-US" sz="11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ADA4C0-ED76-A20A-231F-1F3F04F62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962" y="1440929"/>
            <a:ext cx="2542252" cy="14875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8DE482-633D-6C2B-8483-8909E3030D2E}"/>
              </a:ext>
            </a:extLst>
          </p:cNvPr>
          <p:cNvSpPr txBox="1"/>
          <p:nvPr/>
        </p:nvSpPr>
        <p:spPr>
          <a:xfrm>
            <a:off x="6307864" y="1196580"/>
            <a:ext cx="1770363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solidFill>
                  <a:schemeClr val="tx1">
                    <a:lumMod val="50000"/>
                  </a:schemeClr>
                </a:solidFill>
              </a:rPr>
              <a:t>Hybrid adaptive mirrors</a:t>
            </a:r>
            <a:endParaRPr lang="en-US" sz="11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96DB17-1A52-A517-D5DD-BF6903C27781}"/>
              </a:ext>
            </a:extLst>
          </p:cNvPr>
          <p:cNvSpPr txBox="1"/>
          <p:nvPr/>
        </p:nvSpPr>
        <p:spPr>
          <a:xfrm>
            <a:off x="5747995" y="919581"/>
            <a:ext cx="30511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OSAKA-Nagoya-JTEC-APS collaboration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E136F76-66D0-232A-0F72-8506120994BA}"/>
              </a:ext>
            </a:extLst>
          </p:cNvPr>
          <p:cNvSpPr txBox="1">
            <a:spLocks/>
          </p:cNvSpPr>
          <p:nvPr/>
        </p:nvSpPr>
        <p:spPr>
          <a:xfrm>
            <a:off x="196079" y="496865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AA0F87-A43F-CA12-232F-107879E2E384}"/>
              </a:ext>
            </a:extLst>
          </p:cNvPr>
          <p:cNvSpPr txBox="1"/>
          <p:nvPr/>
        </p:nvSpPr>
        <p:spPr>
          <a:xfrm>
            <a:off x="465698" y="2761709"/>
            <a:ext cx="32040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J. Anton, et al., Proc. SPIE 11100, 111000B (2019).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73D896-5BBF-DBC9-7DEC-99E5F76B5C6B}"/>
              </a:ext>
            </a:extLst>
          </p:cNvPr>
          <p:cNvSpPr txBox="1"/>
          <p:nvPr/>
        </p:nvSpPr>
        <p:spPr>
          <a:xfrm>
            <a:off x="3666195" y="2908439"/>
            <a:ext cx="16055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X. Shi, et al., Proc. SPIE 11491, 1149110 (2020).</a:t>
            </a:r>
          </a:p>
        </p:txBody>
      </p:sp>
    </p:spTree>
    <p:extLst>
      <p:ext uri="{BB962C8B-B14F-4D97-AF65-F5344CB8AC3E}">
        <p14:creationId xmlns:p14="http://schemas.microsoft.com/office/powerpoint/2010/main" val="371082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D6170CB-5A8D-DDEB-A299-2B549BF03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37743"/>
            <a:ext cx="8372901" cy="365760"/>
          </a:xfrm>
        </p:spPr>
        <p:txBody>
          <a:bodyPr anchor="ctr"/>
          <a:lstStyle/>
          <a:p>
            <a:r>
              <a:rPr lang="en-US" sz="2200" dirty="0"/>
              <a:t>Wavefront sensing application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60D059-8F80-7725-34C2-F670A06E1FCF}"/>
              </a:ext>
            </a:extLst>
          </p:cNvPr>
          <p:cNvSpPr txBox="1"/>
          <p:nvPr/>
        </p:nvSpPr>
        <p:spPr>
          <a:xfrm>
            <a:off x="457201" y="677592"/>
            <a:ext cx="8466771" cy="3462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60958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400" b="1" baseline="0">
                <a:solidFill>
                  <a:schemeClr val="accent2"/>
                </a:solidFill>
              </a:defRPr>
            </a:lvl1pPr>
            <a:lvl2pPr marL="694249" indent="-315376" defTabSz="609585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>
                <a:solidFill>
                  <a:schemeClr val="tx1">
                    <a:lumMod val="50000"/>
                  </a:schemeClr>
                </a:solidFill>
              </a:defRPr>
            </a:lvl2pPr>
            <a:lvl3pPr marL="1071007" indent="-249760" defTabSz="609585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chemeClr val="tx1">
                    <a:lumMod val="50000"/>
                  </a:schemeClr>
                </a:solidFill>
              </a:defRPr>
            </a:lvl3pPr>
            <a:lvl4pPr marL="1449881" indent="-228594" defTabSz="609585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>
                <a:solidFill>
                  <a:schemeClr val="tx1">
                    <a:lumMod val="50000"/>
                  </a:schemeClr>
                </a:solidFill>
              </a:defRPr>
            </a:lvl4pPr>
            <a:lvl5pPr marL="1828754" indent="-228594" defTabSz="609585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>
                <a:solidFill>
                  <a:schemeClr val="tx1">
                    <a:lumMod val="50000"/>
                  </a:schemeClr>
                </a:solidFill>
              </a:defRPr>
            </a:lvl5pPr>
            <a:lvl6pPr marL="3352716" indent="-304792" defTabSz="609585">
              <a:spcBef>
                <a:spcPct val="20000"/>
              </a:spcBef>
              <a:buFont typeface="Arial"/>
              <a:buChar char="•"/>
              <a:defRPr sz="2667"/>
            </a:lvl6pPr>
            <a:lvl7pPr marL="3962301" indent="-304792" defTabSz="609585">
              <a:spcBef>
                <a:spcPct val="20000"/>
              </a:spcBef>
              <a:buFont typeface="Arial"/>
              <a:buChar char="•"/>
              <a:defRPr sz="2667"/>
            </a:lvl7pPr>
            <a:lvl8pPr marL="4571886" indent="-304792" defTabSz="609585">
              <a:spcBef>
                <a:spcPct val="20000"/>
              </a:spcBef>
              <a:buFont typeface="Arial"/>
              <a:buChar char="•"/>
              <a:defRPr sz="2667"/>
            </a:lvl8pPr>
            <a:lvl9pPr marL="5181470" indent="-304792" defTabSz="609585">
              <a:spcBef>
                <a:spcPct val="20000"/>
              </a:spcBef>
              <a:buFont typeface="Arial"/>
              <a:buChar char="•"/>
              <a:defRPr sz="2667"/>
            </a:lvl9pPr>
          </a:lstStyle>
          <a:p>
            <a:pPr defTabSz="457200"/>
            <a:r>
              <a:rPr lang="en-US" sz="1800" dirty="0"/>
              <a:t>Hybrid adaptive mirror testing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737589-6E6F-345D-08F8-889E98AB5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487" y="3284284"/>
            <a:ext cx="2377440" cy="17562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13AAF2-BC84-B482-5E4A-994443E1F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697" y="1168395"/>
            <a:ext cx="278128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06474F8-20BC-94B3-EFC7-841FC6672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697" y="3208432"/>
            <a:ext cx="2436207" cy="1828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AD88D2-0C26-7798-7970-BA7C3B8A9EAB}"/>
              </a:ext>
            </a:extLst>
          </p:cNvPr>
          <p:cNvSpPr txBox="1"/>
          <p:nvPr/>
        </p:nvSpPr>
        <p:spPr>
          <a:xfrm>
            <a:off x="2651470" y="3013860"/>
            <a:ext cx="2283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 bender response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EF86A4-25A1-26D6-E40E-8917ED79FC20}"/>
              </a:ext>
            </a:extLst>
          </p:cNvPr>
          <p:cNvSpPr txBox="1"/>
          <p:nvPr/>
        </p:nvSpPr>
        <p:spPr>
          <a:xfrm>
            <a:off x="5337511" y="910700"/>
            <a:ext cx="3441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Piezo response with no mechanical bending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5212D3-2C5F-753F-E2FB-BC01222120AD}"/>
              </a:ext>
            </a:extLst>
          </p:cNvPr>
          <p:cNvSpPr txBox="1"/>
          <p:nvPr/>
        </p:nvSpPr>
        <p:spPr>
          <a:xfrm>
            <a:off x="6045719" y="3016227"/>
            <a:ext cx="2025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Downstream bent to 40N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300B5DC5-5FB1-F83A-B09E-9C709E851DC5}"/>
              </a:ext>
            </a:extLst>
          </p:cNvPr>
          <p:cNvSpPr txBox="1">
            <a:spLocks/>
          </p:cNvSpPr>
          <p:nvPr/>
        </p:nvSpPr>
        <p:spPr>
          <a:xfrm>
            <a:off x="196079" y="496865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D0FF6D-A935-5DF2-0C30-2ED0F2A55F16}"/>
              </a:ext>
            </a:extLst>
          </p:cNvPr>
          <p:cNvGrpSpPr/>
          <p:nvPr/>
        </p:nvGrpSpPr>
        <p:grpSpPr>
          <a:xfrm>
            <a:off x="653279" y="1013834"/>
            <a:ext cx="4415387" cy="1971561"/>
            <a:chOff x="457201" y="1133475"/>
            <a:chExt cx="4415387" cy="197156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A7C7C84-4602-08FC-CFC2-3EF9B020BF6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7201" y="1133475"/>
              <a:ext cx="4415387" cy="1971561"/>
              <a:chOff x="4254526" y="2072338"/>
              <a:chExt cx="4848225" cy="2164832"/>
            </a:xfrm>
          </p:grpSpPr>
          <p:pic>
            <p:nvPicPr>
              <p:cNvPr id="5" name="Picture 4" descr="A picture containing indoor, equipment, miller&#10;&#10;Description automatically generated">
                <a:extLst>
                  <a:ext uri="{FF2B5EF4-FFF2-40B4-BE49-F238E27FC236}">
                    <a16:creationId xmlns:a16="http://schemas.microsoft.com/office/drawing/2014/main" id="{E7753DD6-A029-59A0-230A-8E50021443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6604" b="5488"/>
              <a:stretch/>
            </p:blipFill>
            <p:spPr>
              <a:xfrm>
                <a:off x="4254526" y="2072338"/>
                <a:ext cx="4848225" cy="21648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98DE482-633D-6C2B-8483-8909E3030D2E}"/>
                  </a:ext>
                </a:extLst>
              </p:cNvPr>
              <p:cNvSpPr txBox="1"/>
              <p:nvPr/>
            </p:nvSpPr>
            <p:spPr>
              <a:xfrm>
                <a:off x="7219004" y="2759016"/>
                <a:ext cx="1736918" cy="28725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100" dirty="0">
                    <a:solidFill>
                      <a:schemeClr val="tx1">
                        <a:lumMod val="50000"/>
                      </a:schemeClr>
                    </a:solidFill>
                  </a:rPr>
                  <a:t>Hybrid adaptive mirror</a:t>
                </a:r>
                <a:endParaRPr lang="en-US" sz="11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C37CAD-36D6-CB0F-A18D-7C396C801899}"/>
                  </a:ext>
                </a:extLst>
              </p:cNvPr>
              <p:cNvSpPr txBox="1"/>
              <p:nvPr/>
            </p:nvSpPr>
            <p:spPr>
              <a:xfrm>
                <a:off x="4826570" y="3721963"/>
                <a:ext cx="1357590" cy="47312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100" dirty="0">
                    <a:solidFill>
                      <a:schemeClr val="tx1">
                        <a:lumMod val="50000"/>
                      </a:schemeClr>
                    </a:solidFill>
                  </a:rPr>
                  <a:t>Adjustable Zoom WF sensor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27DB5D2-EF0D-A169-48BC-B0CFEBD7B907}"/>
                </a:ext>
              </a:extLst>
            </p:cNvPr>
            <p:cNvSpPr txBox="1"/>
            <p:nvPr/>
          </p:nvSpPr>
          <p:spPr>
            <a:xfrm>
              <a:off x="2126593" y="1160642"/>
              <a:ext cx="801823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28-ID-B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2CF11C3-74EC-7854-DB1B-76BD012FF3DF}"/>
              </a:ext>
            </a:extLst>
          </p:cNvPr>
          <p:cNvSpPr txBox="1"/>
          <p:nvPr/>
        </p:nvSpPr>
        <p:spPr>
          <a:xfrm>
            <a:off x="457200" y="3105036"/>
            <a:ext cx="1904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Results from last week of beamtime before APS shutdown</a:t>
            </a:r>
          </a:p>
        </p:txBody>
      </p:sp>
    </p:spTree>
    <p:extLst>
      <p:ext uri="{BB962C8B-B14F-4D97-AF65-F5344CB8AC3E}">
        <p14:creationId xmlns:p14="http://schemas.microsoft.com/office/powerpoint/2010/main" val="138455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D6170CB-5A8D-DDEB-A299-2B549BF03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37743"/>
            <a:ext cx="8372901" cy="365760"/>
          </a:xfrm>
        </p:spPr>
        <p:txBody>
          <a:bodyPr anchor="ctr"/>
          <a:lstStyle/>
          <a:p>
            <a:r>
              <a:rPr lang="en-US" sz="2200" dirty="0"/>
              <a:t>Wavefront sensing application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60D059-8F80-7725-34C2-F670A06E1FCF}"/>
              </a:ext>
            </a:extLst>
          </p:cNvPr>
          <p:cNvSpPr txBox="1"/>
          <p:nvPr/>
        </p:nvSpPr>
        <p:spPr>
          <a:xfrm>
            <a:off x="457201" y="676656"/>
            <a:ext cx="8466771" cy="3462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60958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400" b="1" baseline="0">
                <a:solidFill>
                  <a:schemeClr val="accent2"/>
                </a:solidFill>
              </a:defRPr>
            </a:lvl1pPr>
            <a:lvl2pPr marL="694249" indent="-315376" defTabSz="609585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>
                <a:solidFill>
                  <a:schemeClr val="tx1">
                    <a:lumMod val="50000"/>
                  </a:schemeClr>
                </a:solidFill>
              </a:defRPr>
            </a:lvl2pPr>
            <a:lvl3pPr marL="1071007" indent="-249760" defTabSz="609585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chemeClr val="tx1">
                    <a:lumMod val="50000"/>
                  </a:schemeClr>
                </a:solidFill>
              </a:defRPr>
            </a:lvl3pPr>
            <a:lvl4pPr marL="1449881" indent="-228594" defTabSz="609585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>
                <a:solidFill>
                  <a:schemeClr val="tx1">
                    <a:lumMod val="50000"/>
                  </a:schemeClr>
                </a:solidFill>
              </a:defRPr>
            </a:lvl4pPr>
            <a:lvl5pPr marL="1828754" indent="-228594" defTabSz="609585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>
                <a:solidFill>
                  <a:schemeClr val="tx1">
                    <a:lumMod val="50000"/>
                  </a:schemeClr>
                </a:solidFill>
              </a:defRPr>
            </a:lvl5pPr>
            <a:lvl6pPr marL="3352716" indent="-304792" defTabSz="609585">
              <a:spcBef>
                <a:spcPct val="20000"/>
              </a:spcBef>
              <a:buFont typeface="Arial"/>
              <a:buChar char="•"/>
              <a:defRPr sz="2667"/>
            </a:lvl6pPr>
            <a:lvl7pPr marL="3962301" indent="-304792" defTabSz="609585">
              <a:spcBef>
                <a:spcPct val="20000"/>
              </a:spcBef>
              <a:buFont typeface="Arial"/>
              <a:buChar char="•"/>
              <a:defRPr sz="2667"/>
            </a:lvl7pPr>
            <a:lvl8pPr marL="4571886" indent="-304792" defTabSz="609585">
              <a:spcBef>
                <a:spcPct val="20000"/>
              </a:spcBef>
              <a:buFont typeface="Arial"/>
              <a:buChar char="•"/>
              <a:defRPr sz="2667"/>
            </a:lvl8pPr>
            <a:lvl9pPr marL="5181470" indent="-304792" defTabSz="609585">
              <a:spcBef>
                <a:spcPct val="20000"/>
              </a:spcBef>
              <a:buFont typeface="Arial"/>
              <a:buChar char="•"/>
              <a:defRPr sz="2667"/>
            </a:lvl9pPr>
          </a:lstStyle>
          <a:p>
            <a:pPr defTabSz="457200"/>
            <a:r>
              <a:rPr lang="en-US" sz="1800" dirty="0"/>
              <a:t>Machine learning (ML) control system for bimorph mirrors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83F54C-DA92-A03A-B5A3-BF4F04A0ABAB}"/>
              </a:ext>
            </a:extLst>
          </p:cNvPr>
          <p:cNvSpPr txBox="1"/>
          <p:nvPr/>
        </p:nvSpPr>
        <p:spPr>
          <a:xfrm>
            <a:off x="370389" y="926781"/>
            <a:ext cx="688114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Wingdings" panose="05000000000000000000" pitchFamily="2" charset="2"/>
              <a:buChar char="§"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r>
              <a:rPr lang="en-US" sz="1600" b="1" dirty="0">
                <a:solidFill>
                  <a:srgbClr val="47484A">
                    <a:lumMod val="50000"/>
                  </a:srgbClr>
                </a:solidFill>
                <a:latin typeface="Arial"/>
              </a:rPr>
              <a:t> 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73A32F-49B6-D503-2D89-AD728022A54B}"/>
              </a:ext>
            </a:extLst>
          </p:cNvPr>
          <p:cNvSpPr txBox="1"/>
          <p:nvPr/>
        </p:nvSpPr>
        <p:spPr>
          <a:xfrm>
            <a:off x="2425769" y="4722431"/>
            <a:ext cx="44357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000" dirty="0">
                <a:solidFill>
                  <a:schemeClr val="tx1">
                    <a:lumMod val="50000"/>
                  </a:schemeClr>
                </a:solidFill>
              </a:rPr>
              <a:t>L. Rebuffi, et al., Opt. Express 31, 21264 (2023) doi:10.1364/OE.488189</a:t>
            </a:r>
            <a:endParaRPr lang="en-US" sz="10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35515F2-A01B-1083-B3DC-7D5C56690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139" y="1002382"/>
            <a:ext cx="6701722" cy="19202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7ADE78F-553A-1A32-2A5D-C23845771B2E}"/>
              </a:ext>
            </a:extLst>
          </p:cNvPr>
          <p:cNvGrpSpPr/>
          <p:nvPr/>
        </p:nvGrpSpPr>
        <p:grpSpPr>
          <a:xfrm>
            <a:off x="927074" y="2571750"/>
            <a:ext cx="1707435" cy="2085982"/>
            <a:chOff x="927074" y="2571750"/>
            <a:chExt cx="1707435" cy="2085982"/>
          </a:xfrm>
        </p:grpSpPr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4078C9B1-8A36-80AC-498D-B35DCD29F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7074" y="3011812"/>
              <a:ext cx="1707435" cy="1645920"/>
            </a:xfrm>
            <a:prstGeom prst="rect">
              <a:avLst/>
            </a:prstGeom>
          </p:spPr>
        </p:pic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AF58EEF2-DC5A-9C94-D349-56E727D4276F}"/>
                </a:ext>
              </a:extLst>
            </p:cNvPr>
            <p:cNvSpPr/>
            <p:nvPr/>
          </p:nvSpPr>
          <p:spPr>
            <a:xfrm rot="5400000">
              <a:off x="1624805" y="2733523"/>
              <a:ext cx="500729" cy="177184"/>
            </a:xfrm>
            <a:prstGeom prst="rightArrow">
              <a:avLst>
                <a:gd name="adj1" fmla="val 40762"/>
                <a:gd name="adj2" fmla="val 50000"/>
              </a:avLst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9F571FB-9CE4-6A52-95B2-C9894060C7A4}"/>
              </a:ext>
            </a:extLst>
          </p:cNvPr>
          <p:cNvGrpSpPr/>
          <p:nvPr/>
        </p:nvGrpSpPr>
        <p:grpSpPr>
          <a:xfrm>
            <a:off x="2550654" y="3011812"/>
            <a:ext cx="1879783" cy="1645920"/>
            <a:chOff x="2550654" y="3011812"/>
            <a:chExt cx="1879783" cy="164592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DED374D-D198-08D2-FBB7-0F14C064FD23}"/>
                </a:ext>
              </a:extLst>
            </p:cNvPr>
            <p:cNvGrpSpPr/>
            <p:nvPr/>
          </p:nvGrpSpPr>
          <p:grpSpPr>
            <a:xfrm>
              <a:off x="2550654" y="3011812"/>
              <a:ext cx="1879783" cy="1645920"/>
              <a:chOff x="2550654" y="3011812"/>
              <a:chExt cx="1879783" cy="1645920"/>
            </a:xfrm>
          </p:grpSpPr>
          <p:pic>
            <p:nvPicPr>
              <p:cNvPr id="13" name="Picture 12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14FB2F1D-F847-FDA5-1D08-A4FE1EC8F0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22999" y="3011812"/>
                <a:ext cx="1707438" cy="1645920"/>
              </a:xfrm>
              <a:prstGeom prst="rect">
                <a:avLst/>
              </a:prstGeom>
            </p:spPr>
          </p:pic>
          <p:sp>
            <p:nvSpPr>
              <p:cNvPr id="21" name="Arrow: Right 20">
                <a:extLst>
                  <a:ext uri="{FF2B5EF4-FFF2-40B4-BE49-F238E27FC236}">
                    <a16:creationId xmlns:a16="http://schemas.microsoft.com/office/drawing/2014/main" id="{F21CD4EF-E54D-6D40-0448-9649D10A5AA4}"/>
                  </a:ext>
                </a:extLst>
              </p:cNvPr>
              <p:cNvSpPr/>
              <p:nvPr/>
            </p:nvSpPr>
            <p:spPr>
              <a:xfrm>
                <a:off x="2550654" y="3663854"/>
                <a:ext cx="175663" cy="213665"/>
              </a:xfrm>
              <a:prstGeom prst="rightArrow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56502B4-74DF-1022-6D00-8A9B168CDFFA}"/>
                </a:ext>
              </a:extLst>
            </p:cNvPr>
            <p:cNvSpPr txBox="1"/>
            <p:nvPr/>
          </p:nvSpPr>
          <p:spPr>
            <a:xfrm>
              <a:off x="3003738" y="3072480"/>
              <a:ext cx="125574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tx1">
                      <a:lumMod val="50000"/>
                    </a:schemeClr>
                  </a:solidFill>
                </a:rPr>
                <a:t>Speckle displacement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256EE90-344E-ECE9-8EA9-846B580A88BC}"/>
              </a:ext>
            </a:extLst>
          </p:cNvPr>
          <p:cNvGrpSpPr/>
          <p:nvPr/>
        </p:nvGrpSpPr>
        <p:grpSpPr>
          <a:xfrm>
            <a:off x="4349044" y="3011812"/>
            <a:ext cx="3657720" cy="1645920"/>
            <a:chOff x="4349044" y="3011812"/>
            <a:chExt cx="3657720" cy="1645920"/>
          </a:xfrm>
        </p:grpSpPr>
        <p:pic>
          <p:nvPicPr>
            <p:cNvPr id="7" name="Picture 6" descr="Chart&#10;&#10;Description automatically generated">
              <a:extLst>
                <a:ext uri="{FF2B5EF4-FFF2-40B4-BE49-F238E27FC236}">
                  <a16:creationId xmlns:a16="http://schemas.microsoft.com/office/drawing/2014/main" id="{788E565F-C498-1A4C-6E5F-8ABE9F92D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9326" y="3011812"/>
              <a:ext cx="1707438" cy="1645920"/>
            </a:xfrm>
            <a:prstGeom prst="rect">
              <a:avLst/>
            </a:prstGeom>
          </p:spPr>
        </p:pic>
        <p:pic>
          <p:nvPicPr>
            <p:cNvPr id="18" name="Picture 17" descr="Diagram&#10;&#10;Description automatically generated with low confidence">
              <a:extLst>
                <a:ext uri="{FF2B5EF4-FFF2-40B4-BE49-F238E27FC236}">
                  <a16:creationId xmlns:a16="http://schemas.microsoft.com/office/drawing/2014/main" id="{58B48C4C-A269-3686-0E3D-5A1F45B62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13162" y="3011812"/>
              <a:ext cx="1707438" cy="1645920"/>
            </a:xfrm>
            <a:prstGeom prst="rect">
              <a:avLst/>
            </a:prstGeom>
          </p:spPr>
        </p:pic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E959C719-D154-D2DF-168B-97473B969453}"/>
                </a:ext>
              </a:extLst>
            </p:cNvPr>
            <p:cNvSpPr/>
            <p:nvPr/>
          </p:nvSpPr>
          <p:spPr>
            <a:xfrm>
              <a:off x="4349044" y="3663854"/>
              <a:ext cx="175663" cy="213665"/>
            </a:xfrm>
            <a:prstGeom prst="rightArrow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93D4031-2E20-E37C-C1BE-6062DB11D850}"/>
                </a:ext>
              </a:extLst>
            </p:cNvPr>
            <p:cNvSpPr txBox="1"/>
            <p:nvPr/>
          </p:nvSpPr>
          <p:spPr>
            <a:xfrm>
              <a:off x="6068154" y="3616797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&amp;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DA0D25-5E22-C4CD-44FB-53AACD025AB1}"/>
                </a:ext>
              </a:extLst>
            </p:cNvPr>
            <p:cNvSpPr txBox="1"/>
            <p:nvPr/>
          </p:nvSpPr>
          <p:spPr>
            <a:xfrm>
              <a:off x="5176690" y="3241757"/>
              <a:ext cx="6280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tx1">
                      <a:lumMod val="50000"/>
                    </a:schemeClr>
                  </a:solidFill>
                </a:rPr>
                <a:t>Phase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F52E890-E199-B2B5-8BC9-03B47E18349C}"/>
                </a:ext>
              </a:extLst>
            </p:cNvPr>
            <p:cNvSpPr txBox="1"/>
            <p:nvPr/>
          </p:nvSpPr>
          <p:spPr>
            <a:xfrm>
              <a:off x="6623523" y="3099844"/>
              <a:ext cx="122411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tx1">
                      <a:lumMod val="50000"/>
                    </a:schemeClr>
                  </a:solidFill>
                </a:rPr>
                <a:t>Local radius of curvature</a:t>
              </a:r>
            </a:p>
          </p:txBody>
        </p:sp>
      </p:grpSp>
      <p:pic>
        <p:nvPicPr>
          <p:cNvPr id="2" name="Picture 1" descr="2018-06-20 10.21.50">
            <a:extLst>
              <a:ext uri="{FF2B5EF4-FFF2-40B4-BE49-F238E27FC236}">
                <a16:creationId xmlns:a16="http://schemas.microsoft.com/office/drawing/2014/main" id="{91622406-EE1B-678E-FB61-87467C5CDA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4151" y="132513"/>
            <a:ext cx="1146918" cy="1486936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81F748-4913-3DC7-9A5A-CA7911FFEE03}"/>
              </a:ext>
            </a:extLst>
          </p:cNvPr>
          <p:cNvSpPr txBox="1"/>
          <p:nvPr/>
        </p:nvSpPr>
        <p:spPr>
          <a:xfrm>
            <a:off x="344359" y="964322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28ID-B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B209BD-7948-CEA9-75BB-102106AF4FD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96079" y="4968652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24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D6170CB-5A8D-DDEB-A299-2B549BF03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37743"/>
            <a:ext cx="8372901" cy="365760"/>
          </a:xfrm>
        </p:spPr>
        <p:txBody>
          <a:bodyPr anchor="ctr"/>
          <a:lstStyle/>
          <a:p>
            <a:r>
              <a:rPr lang="en-US" sz="2200" dirty="0"/>
              <a:t>Wavefront sensing application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60D059-8F80-7725-34C2-F670A06E1FCF}"/>
              </a:ext>
            </a:extLst>
          </p:cNvPr>
          <p:cNvSpPr txBox="1"/>
          <p:nvPr/>
        </p:nvSpPr>
        <p:spPr>
          <a:xfrm>
            <a:off x="457201" y="676656"/>
            <a:ext cx="8466771" cy="3462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60958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400" b="1" baseline="0">
                <a:solidFill>
                  <a:schemeClr val="accent2"/>
                </a:solidFill>
              </a:defRPr>
            </a:lvl1pPr>
            <a:lvl2pPr marL="694249" indent="-315376" defTabSz="609585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>
                <a:solidFill>
                  <a:schemeClr val="tx1">
                    <a:lumMod val="50000"/>
                  </a:schemeClr>
                </a:solidFill>
              </a:defRPr>
            </a:lvl2pPr>
            <a:lvl3pPr marL="1071007" indent="-249760" defTabSz="609585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chemeClr val="tx1">
                    <a:lumMod val="50000"/>
                  </a:schemeClr>
                </a:solidFill>
              </a:defRPr>
            </a:lvl3pPr>
            <a:lvl4pPr marL="1449881" indent="-228594" defTabSz="609585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>
                <a:solidFill>
                  <a:schemeClr val="tx1">
                    <a:lumMod val="50000"/>
                  </a:schemeClr>
                </a:solidFill>
              </a:defRPr>
            </a:lvl4pPr>
            <a:lvl5pPr marL="1828754" indent="-228594" defTabSz="609585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>
                <a:solidFill>
                  <a:schemeClr val="tx1">
                    <a:lumMod val="50000"/>
                  </a:schemeClr>
                </a:solidFill>
              </a:defRPr>
            </a:lvl5pPr>
            <a:lvl6pPr marL="3352716" indent="-304792" defTabSz="609585">
              <a:spcBef>
                <a:spcPct val="20000"/>
              </a:spcBef>
              <a:buFont typeface="Arial"/>
              <a:buChar char="•"/>
              <a:defRPr sz="2667"/>
            </a:lvl6pPr>
            <a:lvl7pPr marL="3962301" indent="-304792" defTabSz="609585">
              <a:spcBef>
                <a:spcPct val="20000"/>
              </a:spcBef>
              <a:buFont typeface="Arial"/>
              <a:buChar char="•"/>
              <a:defRPr sz="2667"/>
            </a:lvl7pPr>
            <a:lvl8pPr marL="4571886" indent="-304792" defTabSz="609585">
              <a:spcBef>
                <a:spcPct val="20000"/>
              </a:spcBef>
              <a:buFont typeface="Arial"/>
              <a:buChar char="•"/>
              <a:defRPr sz="2667"/>
            </a:lvl8pPr>
            <a:lvl9pPr marL="5181470" indent="-304792" defTabSz="609585">
              <a:spcBef>
                <a:spcPct val="20000"/>
              </a:spcBef>
              <a:buFont typeface="Arial"/>
              <a:buChar char="•"/>
              <a:defRPr sz="2667"/>
            </a:lvl9pPr>
          </a:lstStyle>
          <a:p>
            <a:pPr defTabSz="457200"/>
            <a:r>
              <a:rPr lang="en-US" sz="1800" dirty="0"/>
              <a:t>Machine learning (ML) control system for bimorph mirrors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83F54C-DA92-A03A-B5A3-BF4F04A0ABAB}"/>
              </a:ext>
            </a:extLst>
          </p:cNvPr>
          <p:cNvSpPr txBox="1"/>
          <p:nvPr/>
        </p:nvSpPr>
        <p:spPr>
          <a:xfrm>
            <a:off x="370389" y="926781"/>
            <a:ext cx="688114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Wingdings" panose="05000000000000000000" pitchFamily="2" charset="2"/>
              <a:buChar char="§"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r>
              <a:rPr lang="en-US" sz="1600" b="1" dirty="0">
                <a:solidFill>
                  <a:srgbClr val="47484A">
                    <a:lumMod val="50000"/>
                  </a:srgbClr>
                </a:solidFill>
                <a:latin typeface="Arial"/>
              </a:rPr>
              <a:t> 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73A32F-49B6-D503-2D89-AD728022A54B}"/>
              </a:ext>
            </a:extLst>
          </p:cNvPr>
          <p:cNvSpPr txBox="1"/>
          <p:nvPr/>
        </p:nvSpPr>
        <p:spPr>
          <a:xfrm>
            <a:off x="1454791" y="4705702"/>
            <a:ext cx="62344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L. Rebuffi, et al., Opt. Express 31, 21264 (2023) </a:t>
            </a:r>
            <a:r>
              <a:rPr lang="nl-NL" sz="1000" dirty="0">
                <a:solidFill>
                  <a:schemeClr val="tx1">
                    <a:lumMod val="50000"/>
                  </a:schemeClr>
                </a:solidFill>
              </a:rPr>
              <a:t>doi:10.1364/OE.488189</a:t>
            </a:r>
            <a:endParaRPr lang="en-US" sz="10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G. Gunjala, et al., J. Synchrotron </a:t>
            </a:r>
            <a:r>
              <a:rPr lang="en-US" sz="1000" dirty="0" err="1">
                <a:solidFill>
                  <a:schemeClr val="tx1">
                    <a:lumMod val="50000"/>
                  </a:schemeClr>
                </a:solidFill>
              </a:rPr>
              <a:t>Radiat</a:t>
            </a:r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. 30(1), 57–64 (2023) doi:10.1107/S1600577522011080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FD3CF82-0EA1-2AEE-2085-18E123E0CA3B}"/>
                  </a:ext>
                </a:extLst>
              </p:cNvPr>
              <p:cNvSpPr txBox="1"/>
              <p:nvPr/>
            </p:nvSpPr>
            <p:spPr>
              <a:xfrm>
                <a:off x="370389" y="926781"/>
                <a:ext cx="8316410" cy="3729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00" indent="-228600">
                  <a:buFont typeface="Wingdings" panose="05000000000000000000" pitchFamily="2" charset="2"/>
                  <a:buChar char="§"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484A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Neural Network (NN)-based predictive model</a:t>
                </a:r>
              </a:p>
              <a:p>
                <a:pPr lvl="1" indent="-225425"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latin typeface="+mj-lt"/>
                  </a:rPr>
                  <a:t>Wavefront </a:t>
                </a:r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latin typeface="+mj-lt"/>
                    <a:ea typeface="SimSun" panose="02010600030101010101" pitchFamily="2" charset="-122"/>
                    <a:cs typeface="Times New Roman" panose="02020603050405020304" pitchFamily="18" charset="0"/>
                  </a:rPr>
                  <a:t>property</a:t>
                </a:r>
                <a:r>
                  <a:rPr kumimoji="0" 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</a:rPr>
                  <a:t> at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140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+∆</m:t>
                    </m:r>
                    <m:r>
                      <a:rPr lang="en-US" sz="1400" i="1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kumimoji="0" 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Cambria Math" panose="02040503050406030204" pitchFamily="18" charset="0"/>
                  </a:rPr>
                  <a:t> </a:t>
                </a:r>
                <a:r>
                  <a:rPr kumimoji="0" 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</a:rPr>
                  <a:t>is </a:t>
                </a:r>
                <a:r>
                  <a:rPr lang="en-US" sz="1400" noProof="0" dirty="0">
                    <a:solidFill>
                      <a:schemeClr val="tx1">
                        <a:lumMod val="50000"/>
                      </a:schemeClr>
                    </a:solidFill>
                    <a:latin typeface="+mj-lt"/>
                    <a:ea typeface="SimSun" panose="02010600030101010101" pitchFamily="2" charset="-122"/>
                    <a:cs typeface="Times New Roman" panose="02020603050405020304" pitchFamily="18" charset="0"/>
                  </a:rPr>
                  <a:t>predicted</a:t>
                </a:r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latin typeface="+mj-lt"/>
                    <a:ea typeface="SimSun" panose="02010600030101010101" pitchFamily="2" charset="-122"/>
                    <a:cs typeface="Times New Roman" panose="02020603050405020304" pitchFamily="18" charset="0"/>
                  </a:rPr>
                  <a:t> as a function of a history of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latin typeface="+mj-lt"/>
                    <a:ea typeface="SimSun" panose="02010600030101010101" pitchFamily="2" charset="-122"/>
                    <a:cs typeface="Times New Roman" panose="02020603050405020304" pitchFamily="18" charset="0"/>
                  </a:rPr>
                  <a:t> discrete-time set of voltages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latin typeface="+mj-lt"/>
                    <a:ea typeface="SimSun" panose="02010600030101010101" pitchFamily="2" charset="-122"/>
                    <a:cs typeface="Times New Roman" panose="02020603050405020304" pitchFamily="18" charset="0"/>
                  </a:rPr>
                  <a:t> applied to the actuators at time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14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4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140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∙∆</m:t>
                    </m:r>
                    <m:r>
                      <a:rPr lang="en-US" sz="14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latin typeface="+mj-lt"/>
                    <a:ea typeface="SimSun" panose="02010600030101010101" pitchFamily="2" charset="-122"/>
                    <a:cs typeface="Times New Roman" panose="02020603050405020304" pitchFamily="18" charset="0"/>
                  </a:rPr>
                  <a:t> and corresponding obtained wavefront property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𝑤𝑝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4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en-US" sz="140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latin typeface="+mj-lt"/>
                    <a:ea typeface="SimSun" panose="02010600030101010101" pitchFamily="2" charset="-122"/>
                    <a:cs typeface="Times New Roman" panose="02020603050405020304" pitchFamily="18" charset="0"/>
                  </a:rPr>
                  <a:t> at time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14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40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4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14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40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1)∙∆</m:t>
                    </m:r>
                    <m:r>
                      <a:rPr lang="en-US" sz="14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latin typeface="+mj-lt"/>
                    <a:ea typeface="SimSun" panose="02010600030101010101" pitchFamily="2" charset="-122"/>
                    <a:cs typeface="Times New Roman" panose="02020603050405020304" pitchFamily="18" charset="0"/>
                  </a:rPr>
                  <a:t>, with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140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=0,1…</m:t>
                    </m:r>
                    <m:r>
                      <a:rPr lang="en-US" sz="14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latin typeface="+mj-lt"/>
                    <a:ea typeface="SimSun" panose="02010600030101010101" pitchFamily="2" charset="-122"/>
                    <a:cs typeface="Times New Roman" panose="02020603050405020304" pitchFamily="18" charset="0"/>
                  </a:rPr>
                  <a:t> (0 = current time), or</a:t>
                </a:r>
              </a:p>
              <a:p>
                <a:pPr lvl="1" indent="-225425">
                  <a:spcBef>
                    <a:spcPts val="3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𝑤𝑝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4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1400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𝑤𝑝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4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𝑤𝑝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400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14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𝑤𝑝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400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400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14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4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400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14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400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400" dirty="0">
                  <a:solidFill>
                    <a:schemeClr val="tx1">
                      <a:lumMod val="50000"/>
                    </a:schemeClr>
                  </a:solidFill>
                  <a:latin typeface="+mj-lt"/>
                </a:endParaRPr>
              </a:p>
              <a:p>
                <a:pPr lvl="1" indent="-225425"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latin typeface="+mj-lt"/>
                  </a:rPr>
                  <a:t>We chose </a:t>
                </a:r>
                <a14:m>
                  <m:oMath xmlns:m="http://schemas.openxmlformats.org/officeDocument/2006/math">
                    <m:r>
                      <a:rPr lang="en-US" sz="140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1400" i="1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+mj-lt"/>
                    <a:ea typeface="SimSun" panose="02010600030101010101" pitchFamily="2" charset="-122"/>
                    <a:cs typeface="Times New Roman" panose="02020603050405020304" pitchFamily="18" charset="0"/>
                  </a:rPr>
                  <a:t> = 2s, and n = 4 gives the best results.</a:t>
                </a:r>
              </a:p>
              <a:p>
                <a:pPr marL="457200" marR="0" indent="-225425" algn="just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+mj-lt"/>
                    <a:ea typeface="SimSun" panose="02010600030101010101" pitchFamily="2" charset="-122"/>
                    <a:cs typeface="Times New Roman" panose="02020603050405020304" pitchFamily="18" charset="0"/>
                  </a:rPr>
                  <a:t>The model was trained using 24,500 (~13.6 </a:t>
                </a:r>
                <a:r>
                  <a:rPr lang="en-US" sz="1400" dirty="0" err="1">
                    <a:solidFill>
                      <a:schemeClr val="tx1">
                        <a:lumMod val="50000"/>
                      </a:schemeClr>
                    </a:solidFill>
                    <a:effectLst/>
                    <a:latin typeface="+mj-lt"/>
                    <a:ea typeface="SimSun" panose="02010600030101010101" pitchFamily="2" charset="-122"/>
                    <a:cs typeface="Times New Roman" panose="02020603050405020304" pitchFamily="18" charset="0"/>
                  </a:rPr>
                  <a:t>hrs</a:t>
                </a:r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+mj-lt"/>
                    <a:ea typeface="SimSun" panose="02010600030101010101" pitchFamily="2" charset="-122"/>
                    <a:cs typeface="Times New Roman" panose="02020603050405020304" pitchFamily="18" charset="0"/>
                  </a:rPr>
                  <a:t>) measured wavefront corresponding to random applied voltage inputs in the following datasets:</a:t>
                </a:r>
              </a:p>
              <a:p>
                <a:pPr marL="231775" marR="0" lvl="0" algn="just" defTabSz="688975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10,000 wavefronts corresponding to a random set of voltages, changing every step.</a:t>
                </a:r>
              </a:p>
              <a:p>
                <a:pPr marL="231775" marR="0" lvl="0" algn="just" defTabSz="688975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5,000 wavefronts corresponding to a random set of voltages, changing every 5 steps.</a:t>
                </a:r>
              </a:p>
              <a:p>
                <a:pPr marL="231775" marR="0" lvl="0" algn="just" defTabSz="688975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5,000 wavefronts corresponding to a random set of voltages, changing every 10 steps.</a:t>
                </a:r>
              </a:p>
              <a:p>
                <a:pPr marL="231775" marR="0" lvl="0" algn="just" defTabSz="688975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4,500 wavefronts corresponding to a random set of voltages, changing every 15 steps.</a:t>
                </a:r>
              </a:p>
              <a:p>
                <a:pPr marL="233363" lvl="1" indent="-233363">
                  <a:buFont typeface="Wingdings" panose="05000000000000000000" pitchFamily="2" charset="2"/>
                  <a:buChar char="§"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484A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NN-based controller</a:t>
                </a:r>
              </a:p>
              <a:p>
                <a:pPr lvl="1" indent="-225425"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+mj-lt"/>
                    <a:ea typeface="SimSun" panose="02010600030101010101" pitchFamily="2" charset="-122"/>
                    <a:cs typeface="Times New Roman" panose="02020603050405020304" pitchFamily="18" charset="0"/>
                  </a:rPr>
                  <a:t>The controller provides the succession of voltages by directly minimizing the cost function</a:t>
                </a:r>
              </a:p>
              <a:p>
                <a:pPr lvl="1" indent="-225425" algn="ctr">
                  <a:spcBef>
                    <a:spcPts val="3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2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</m:d>
                      </m:e>
                      <m:sup>
                        <m:r>
                          <a:rPr lang="en-US" sz="12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sz="120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2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20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sz="12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12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min</m:t>
                                </m:r>
                              </m:e>
                              <m:lim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lim>
                            </m:limLow>
                          </m:fName>
                          <m:e>
                            <m:nary>
                              <m:naryPr>
                                <m:chr m:val="∑"/>
                                <m:limLoc m:val="undOvr"/>
                                <m:ctrlPr>
                                  <a:rPr lang="en-US" sz="12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  <m:r>
                                  <a:rPr lang="en-US" sz="120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1200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</m:e>
                            </m:nary>
                          </m:e>
                        </m:func>
                      </m:e>
                    </m:func>
                    <m:sSubSup>
                      <m:sSubSupPr>
                        <m:ctrlPr>
                          <a:rPr lang="en-US" sz="1200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12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𝑤𝑝</m:t>
                                </m:r>
                              </m:e>
                              <m:sub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1200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12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𝑤𝑝</m:t>
                                </m:r>
                              </m:e>
                              <m:sup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SimSun" panose="02010600030101010101" pitchFamily="2" charset="-122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120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120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200" dirty="0">
                    <a:solidFill>
                      <a:srgbClr val="0070C0"/>
                    </a:solidFill>
                    <a:latin typeface="+mj-lt"/>
                  </a:rPr>
                  <a:t> with initial condition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𝑤𝑝</m:t>
                        </m:r>
                      </m:e>
                      <m:sub>
                        <m:r>
                          <a:rPr lang="en-US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sz="12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𝑤𝑝</m:t>
                        </m:r>
                      </m:e>
                      <m:sub>
                        <m:r>
                          <a:rPr lang="en-US" sz="1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2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sz="12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200" dirty="0">
                  <a:solidFill>
                    <a:srgbClr val="0070C0"/>
                  </a:solidFill>
                  <a:latin typeface="+mj-lt"/>
                </a:endParaRPr>
              </a:p>
              <a:p>
                <a:pPr lvl="1" indent="-225425">
                  <a:spcBef>
                    <a:spcPts val="3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latin typeface="+mj-lt"/>
                  </a:rPr>
                  <a:t>An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latin typeface="+mj-lt"/>
                  </a:rPr>
                  <a:t> = 10 step controller gives the best results.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FD3CF82-0EA1-2AEE-2085-18E123E0C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89" y="926781"/>
                <a:ext cx="8316410" cy="3729932"/>
              </a:xfrm>
              <a:prstGeom prst="rect">
                <a:avLst/>
              </a:prstGeom>
              <a:blipFill>
                <a:blip r:embed="rId2"/>
                <a:stretch>
                  <a:fillRect l="-293" t="-490" r="-220" b="-1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41BDC2-DB6F-C871-C475-7568755ED19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88428" y="4968652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72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D6170CB-5A8D-DDEB-A299-2B549BF03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37743"/>
            <a:ext cx="8372901" cy="365760"/>
          </a:xfrm>
        </p:spPr>
        <p:txBody>
          <a:bodyPr anchor="ctr"/>
          <a:lstStyle/>
          <a:p>
            <a:r>
              <a:rPr lang="en-US" sz="2200" dirty="0"/>
              <a:t>Wavefront sensing application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60D059-8F80-7725-34C2-F670A06E1FCF}"/>
              </a:ext>
            </a:extLst>
          </p:cNvPr>
          <p:cNvSpPr txBox="1"/>
          <p:nvPr/>
        </p:nvSpPr>
        <p:spPr>
          <a:xfrm>
            <a:off x="457201" y="676656"/>
            <a:ext cx="8466771" cy="3462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60958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400" b="1" baseline="0">
                <a:solidFill>
                  <a:schemeClr val="accent2"/>
                </a:solidFill>
              </a:defRPr>
            </a:lvl1pPr>
            <a:lvl2pPr marL="694249" indent="-315376" defTabSz="609585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>
                <a:solidFill>
                  <a:schemeClr val="tx1">
                    <a:lumMod val="50000"/>
                  </a:schemeClr>
                </a:solidFill>
              </a:defRPr>
            </a:lvl2pPr>
            <a:lvl3pPr marL="1071007" indent="-249760" defTabSz="609585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chemeClr val="tx1">
                    <a:lumMod val="50000"/>
                  </a:schemeClr>
                </a:solidFill>
              </a:defRPr>
            </a:lvl3pPr>
            <a:lvl4pPr marL="1449881" indent="-228594" defTabSz="609585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>
                <a:solidFill>
                  <a:schemeClr val="tx1">
                    <a:lumMod val="50000"/>
                  </a:schemeClr>
                </a:solidFill>
              </a:defRPr>
            </a:lvl4pPr>
            <a:lvl5pPr marL="1828754" indent="-228594" defTabSz="609585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>
                <a:solidFill>
                  <a:schemeClr val="tx1">
                    <a:lumMod val="50000"/>
                  </a:schemeClr>
                </a:solidFill>
              </a:defRPr>
            </a:lvl5pPr>
            <a:lvl6pPr marL="3352716" indent="-304792" defTabSz="609585">
              <a:spcBef>
                <a:spcPct val="20000"/>
              </a:spcBef>
              <a:buFont typeface="Arial"/>
              <a:buChar char="•"/>
              <a:defRPr sz="2667"/>
            </a:lvl6pPr>
            <a:lvl7pPr marL="3962301" indent="-304792" defTabSz="609585">
              <a:spcBef>
                <a:spcPct val="20000"/>
              </a:spcBef>
              <a:buFont typeface="Arial"/>
              <a:buChar char="•"/>
              <a:defRPr sz="2667"/>
            </a:lvl7pPr>
            <a:lvl8pPr marL="4571886" indent="-304792" defTabSz="609585">
              <a:spcBef>
                <a:spcPct val="20000"/>
              </a:spcBef>
              <a:buFont typeface="Arial"/>
              <a:buChar char="•"/>
              <a:defRPr sz="2667"/>
            </a:lvl8pPr>
            <a:lvl9pPr marL="5181470" indent="-304792" defTabSz="609585">
              <a:spcBef>
                <a:spcPct val="20000"/>
              </a:spcBef>
              <a:buFont typeface="Arial"/>
              <a:buChar char="•"/>
              <a:defRPr sz="2667"/>
            </a:lvl9pPr>
          </a:lstStyle>
          <a:p>
            <a:pPr defTabSz="457200"/>
            <a:r>
              <a:rPr lang="en-US" sz="1800" dirty="0"/>
              <a:t>Machine learning (ML) control system for bimorph mirrors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83F54C-DA92-A03A-B5A3-BF4F04A0ABAB}"/>
              </a:ext>
            </a:extLst>
          </p:cNvPr>
          <p:cNvSpPr txBox="1"/>
          <p:nvPr/>
        </p:nvSpPr>
        <p:spPr>
          <a:xfrm>
            <a:off x="370389" y="926781"/>
            <a:ext cx="688114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Wingdings" panose="05000000000000000000" pitchFamily="2" charset="2"/>
              <a:buChar char="§"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r>
              <a:rPr lang="en-US" sz="1600" b="1" dirty="0">
                <a:solidFill>
                  <a:srgbClr val="47484A">
                    <a:lumMod val="50000"/>
                  </a:srgbClr>
                </a:solidFill>
                <a:latin typeface="Arial"/>
              </a:rPr>
              <a:t> 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73A32F-49B6-D503-2D89-AD728022A54B}"/>
              </a:ext>
            </a:extLst>
          </p:cNvPr>
          <p:cNvSpPr txBox="1"/>
          <p:nvPr/>
        </p:nvSpPr>
        <p:spPr>
          <a:xfrm>
            <a:off x="1454791" y="4845541"/>
            <a:ext cx="62344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L. Rebuffi, et al., Opt. Express 31, 21264 (2023)</a:t>
            </a:r>
            <a:r>
              <a:rPr lang="nl-NL" sz="1000" dirty="0">
                <a:solidFill>
                  <a:schemeClr val="tx1">
                    <a:lumMod val="50000"/>
                  </a:schemeClr>
                </a:solidFill>
              </a:rPr>
              <a:t> doi:10.1364/OE.488189</a:t>
            </a:r>
            <a:endParaRPr lang="en-US" sz="1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D3CF82-0EA1-2AEE-2085-18E123E0CA3B}"/>
              </a:ext>
            </a:extLst>
          </p:cNvPr>
          <p:cNvSpPr txBox="1"/>
          <p:nvPr/>
        </p:nvSpPr>
        <p:spPr>
          <a:xfrm>
            <a:off x="370389" y="981945"/>
            <a:ext cx="83164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Wingdings" panose="05000000000000000000" pitchFamily="2" charset="2"/>
              <a:buChar char="§"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Comparison with linear model</a:t>
            </a:r>
            <a:endParaRPr lang="en-US" sz="1400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Picture 3" descr="A picture containing text, laser, colorful&#10;&#10;Description automatically generated">
            <a:extLst>
              <a:ext uri="{FF2B5EF4-FFF2-40B4-BE49-F238E27FC236}">
                <a16:creationId xmlns:a16="http://schemas.microsoft.com/office/drawing/2014/main" id="{89E9EF46-644B-D1C5-0556-54726C0DC7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968" y="1480779"/>
            <a:ext cx="4148946" cy="22255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CD96AE-570C-4540-2C45-54F60DCFB9A2}"/>
              </a:ext>
            </a:extLst>
          </p:cNvPr>
          <p:cNvSpPr txBox="1"/>
          <p:nvPr/>
        </p:nvSpPr>
        <p:spPr>
          <a:xfrm>
            <a:off x="1640021" y="3928970"/>
            <a:ext cx="600725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Wingdings" panose="05000000000000000000" pitchFamily="2" charset="2"/>
              <a:buChar char="§"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NN model gives a factor of 2~3 improvement over all time steps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The narrow distribution indicates that the NN model is more reliable in providing correct solutions over a broader range of wavefronts</a:t>
            </a:r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1B1FC0C4-7EB1-21B6-6579-AB4ABCAAAC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54060"/>
            <a:ext cx="4553585" cy="2352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AA7EC9-4630-88FD-3513-44F8C273E221}"/>
              </a:ext>
            </a:extLst>
          </p:cNvPr>
          <p:cNvSpPr txBox="1"/>
          <p:nvPr/>
        </p:nvSpPr>
        <p:spPr>
          <a:xfrm>
            <a:off x="5426195" y="1038406"/>
            <a:ext cx="32484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125 experiments (constant radius)</a:t>
            </a:r>
            <a:endParaRPr lang="en-US" sz="1400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1AE0F7FB-5997-E115-816E-002A556DC25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96079" y="4968652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35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D6170CB-5A8D-DDEB-A299-2B549BF03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37743"/>
            <a:ext cx="8372901" cy="365760"/>
          </a:xfrm>
        </p:spPr>
        <p:txBody>
          <a:bodyPr anchor="ctr"/>
          <a:lstStyle/>
          <a:p>
            <a:r>
              <a:rPr lang="en-US" sz="2200" dirty="0"/>
              <a:t>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8FF673-4BA8-8EB4-7CF2-134484C620D7}"/>
              </a:ext>
            </a:extLst>
          </p:cNvPr>
          <p:cNvSpPr txBox="1"/>
          <p:nvPr/>
        </p:nvSpPr>
        <p:spPr>
          <a:xfrm>
            <a:off x="457201" y="725090"/>
            <a:ext cx="828168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600" b="0" i="0" dirty="0">
                <a:solidFill>
                  <a:schemeClr val="tx1">
                    <a:lumMod val="50000"/>
                  </a:schemeClr>
                </a:solidFill>
                <a:effectLst/>
                <a:latin typeface="+mj-lt"/>
              </a:rPr>
              <a:t>The APS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established a full bank of techniques and tools for </a:t>
            </a:r>
            <a:r>
              <a:rPr lang="en-US" sz="1600" b="0" i="0" dirty="0">
                <a:solidFill>
                  <a:schemeClr val="tx1">
                    <a:lumMod val="50000"/>
                  </a:schemeClr>
                </a:solidFill>
                <a:effectLst/>
                <a:latin typeface="+mj-lt"/>
              </a:rPr>
              <a:t>advanced X-ray metrology and wavefront sensing</a:t>
            </a:r>
          </a:p>
          <a:p>
            <a:pPr marL="285750" indent="-285750" algn="l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600" b="0" i="0" dirty="0">
                <a:solidFill>
                  <a:schemeClr val="tx1">
                    <a:lumMod val="50000"/>
                  </a:schemeClr>
                </a:solidFill>
                <a:effectLst/>
                <a:latin typeface="+mj-lt"/>
              </a:rPr>
              <a:t>Evaluated quality and performance of various optical components at the IDEA Beamline and 1-BM beamline</a:t>
            </a:r>
          </a:p>
          <a:p>
            <a:pPr marL="285750" indent="-285750" algn="l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600" b="0" i="0" dirty="0">
                <a:solidFill>
                  <a:schemeClr val="tx1">
                    <a:lumMod val="50000"/>
                  </a:schemeClr>
                </a:solidFill>
                <a:effectLst/>
                <a:latin typeface="+mj-lt"/>
              </a:rPr>
              <a:t>Developed machine learning (ML) control system for bimorph mirrors with response time of a few seconds and sub-wavelength accuracy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600" b="0" i="0" dirty="0">
                <a:solidFill>
                  <a:schemeClr val="tx1">
                    <a:lumMod val="50000"/>
                  </a:schemeClr>
                </a:solidFill>
                <a:effectLst/>
                <a:latin typeface="+mj-lt"/>
              </a:rPr>
              <a:t>Future work: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Complete design and fabrication of dedicated WF sensors for the commission and operation of APS-U beamlines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WF sensing technique</a:t>
            </a:r>
          </a:p>
          <a:p>
            <a:pPr marL="1200150" lvl="2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Develop calibration procedure and analysis</a:t>
            </a:r>
          </a:p>
          <a:p>
            <a:pPr marL="1200150" lvl="2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Improve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SPINNet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(training with targeted data)</a:t>
            </a:r>
          </a:p>
          <a:p>
            <a:pPr marL="1200150" lvl="2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User friendly data collection and analysis code development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1600" b="0" i="0" dirty="0">
                <a:solidFill>
                  <a:schemeClr val="tx1">
                    <a:lumMod val="50000"/>
                  </a:schemeClr>
                </a:solidFill>
                <a:effectLst/>
                <a:latin typeface="+mj-lt"/>
              </a:rPr>
              <a:t>Continue developing ML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-based control and AI-based auto-alignment system (LDRD#: 2023-0004, postdoc Runyu Zhang).</a:t>
            </a:r>
            <a:endParaRPr lang="en-US" sz="1600" b="0" i="0" dirty="0">
              <a:solidFill>
                <a:schemeClr val="tx1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4EEF7188-368B-1AB6-5983-0431D8B666BB}"/>
              </a:ext>
            </a:extLst>
          </p:cNvPr>
          <p:cNvSpPr txBox="1">
            <a:spLocks/>
          </p:cNvSpPr>
          <p:nvPr/>
        </p:nvSpPr>
        <p:spPr>
          <a:xfrm>
            <a:off x="196079" y="496865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81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-10684"/>
            <a:ext cx="9143999" cy="449937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9724" y="238636"/>
            <a:ext cx="6279676" cy="62171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Acknowledgement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8964" y="3659696"/>
            <a:ext cx="2371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THANK YOU!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9EBAC6-6CBF-4AD3-A8A1-23777D5929D2}"/>
              </a:ext>
            </a:extLst>
          </p:cNvPr>
          <p:cNvSpPr txBox="1"/>
          <p:nvPr/>
        </p:nvSpPr>
        <p:spPr>
          <a:xfrm>
            <a:off x="363938" y="860347"/>
            <a:ext cx="33138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>
                <a:solidFill>
                  <a:schemeClr val="bg1"/>
                </a:solidFill>
              </a:rPr>
              <a:t>Zhi Qiao (</a:t>
            </a:r>
            <a:r>
              <a:rPr lang="en-US" dirty="0" err="1">
                <a:solidFill>
                  <a:schemeClr val="bg1"/>
                </a:solidFill>
              </a:rPr>
              <a:t>ShanghaiTech</a:t>
            </a:r>
            <a:r>
              <a:rPr lang="en-US" dirty="0">
                <a:solidFill>
                  <a:schemeClr val="bg1"/>
                </a:solidFill>
              </a:rPr>
              <a:t> Uni.)</a:t>
            </a:r>
          </a:p>
          <a:p>
            <a:pPr marL="0" lvl="1"/>
            <a:r>
              <a:rPr lang="en-US" dirty="0">
                <a:solidFill>
                  <a:schemeClr val="bg1"/>
                </a:solidFill>
              </a:rPr>
              <a:t>Matthew Frith</a:t>
            </a:r>
          </a:p>
          <a:p>
            <a:pPr marL="0" lvl="1"/>
            <a:r>
              <a:rPr lang="en-US" dirty="0">
                <a:solidFill>
                  <a:schemeClr val="bg1"/>
                </a:solidFill>
              </a:rPr>
              <a:t>Matthew Highland</a:t>
            </a:r>
          </a:p>
          <a:p>
            <a:pPr marL="0" lvl="1"/>
            <a:r>
              <a:rPr lang="en-US" dirty="0">
                <a:solidFill>
                  <a:schemeClr val="bg1"/>
                </a:solidFill>
              </a:rPr>
              <a:t>Luca Rebuffi</a:t>
            </a:r>
          </a:p>
          <a:p>
            <a:pPr marL="0" lvl="1"/>
            <a:r>
              <a:rPr lang="en-US" dirty="0">
                <a:solidFill>
                  <a:schemeClr val="bg1"/>
                </a:solidFill>
              </a:rPr>
              <a:t>Michael Wojcik</a:t>
            </a:r>
          </a:p>
          <a:p>
            <a:pPr marL="0" lvl="1"/>
            <a:r>
              <a:rPr lang="en-US" dirty="0">
                <a:solidFill>
                  <a:schemeClr val="bg1"/>
                </a:solidFill>
              </a:rPr>
              <a:t>Lahsen Assoufid</a:t>
            </a:r>
          </a:p>
          <a:p>
            <a:pPr marL="0" lvl="1"/>
            <a:r>
              <a:rPr lang="en-US" dirty="0">
                <a:solidFill>
                  <a:schemeClr val="bg1"/>
                </a:solidFill>
              </a:rPr>
              <a:t>Saugat Kandel</a:t>
            </a:r>
          </a:p>
          <a:p>
            <a:pPr marL="0" lvl="1"/>
            <a:r>
              <a:rPr lang="en-US" dirty="0">
                <a:solidFill>
                  <a:schemeClr val="bg1"/>
                </a:solidFill>
              </a:rPr>
              <a:t>Mathew Cherukara</a:t>
            </a:r>
          </a:p>
          <a:p>
            <a:pPr marL="0" lvl="1"/>
            <a:r>
              <a:rPr lang="en-US" dirty="0">
                <a:solidFill>
                  <a:schemeClr val="bg1"/>
                </a:solidFill>
              </a:rPr>
              <a:t>Jayson Anton</a:t>
            </a:r>
          </a:p>
          <a:p>
            <a:pPr marL="0" lvl="1"/>
            <a:r>
              <a:rPr lang="en-US" dirty="0">
                <a:solidFill>
                  <a:schemeClr val="bg1"/>
                </a:solidFill>
              </a:rPr>
              <a:t>Steve Kearney</a:t>
            </a:r>
          </a:p>
          <a:p>
            <a:pPr marL="0" lvl="1"/>
            <a:r>
              <a:rPr lang="en-US" dirty="0">
                <a:solidFill>
                  <a:schemeClr val="bg1"/>
                </a:solidFill>
              </a:rPr>
              <a:t>Deming Shu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510C1E-D754-4BB8-BE3A-AEA83A5BBBA6}"/>
              </a:ext>
            </a:extLst>
          </p:cNvPr>
          <p:cNvSpPr/>
          <p:nvPr/>
        </p:nvSpPr>
        <p:spPr>
          <a:xfrm>
            <a:off x="98613" y="4488688"/>
            <a:ext cx="6310352" cy="55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  <a:spcAft>
                <a:spcPts val="1400"/>
              </a:spcAft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This work was supported by the US Department of Energy, Office of Science, Office of Basic Energy Sciences, under Contract No. DE-AC02-06CH11357.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7B8265-0B4C-44A7-9FAA-F03F1AF9418D}"/>
              </a:ext>
            </a:extLst>
          </p:cNvPr>
          <p:cNvSpPr txBox="1"/>
          <p:nvPr/>
        </p:nvSpPr>
        <p:spPr>
          <a:xfrm>
            <a:off x="4218365" y="858497"/>
            <a:ext cx="48993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>
                <a:solidFill>
                  <a:schemeClr val="bg1"/>
                </a:solidFill>
              </a:rPr>
              <a:t>Kazuto Yamauchi (OSAKA Uni.)</a:t>
            </a:r>
          </a:p>
          <a:p>
            <a:pPr marL="0" lvl="1"/>
            <a:r>
              <a:rPr lang="en-US" dirty="0">
                <a:solidFill>
                  <a:schemeClr val="bg1"/>
                </a:solidFill>
              </a:rPr>
              <a:t>Takato Inoue (Nagoya Uni.)</a:t>
            </a:r>
          </a:p>
          <a:p>
            <a:pPr marL="0" lvl="1"/>
            <a:r>
              <a:rPr lang="en-US" dirty="0">
                <a:solidFill>
                  <a:schemeClr val="bg1"/>
                </a:solidFill>
              </a:rPr>
              <a:t>Yoshio Ichii (JTEC Corporation)</a:t>
            </a:r>
          </a:p>
          <a:p>
            <a:pPr marL="0" lvl="1"/>
            <a:endParaRPr lang="en-US" dirty="0">
              <a:solidFill>
                <a:schemeClr val="bg1"/>
              </a:solidFill>
            </a:endParaRPr>
          </a:p>
          <a:p>
            <a:pPr marL="0" lvl="1"/>
            <a:r>
              <a:rPr lang="en-US" dirty="0">
                <a:solidFill>
                  <a:schemeClr val="bg1"/>
                </a:solidFill>
              </a:rPr>
              <a:t>Gautam Gunjala (UC Berkeley &amp; ALS-LBNL)</a:t>
            </a:r>
          </a:p>
          <a:p>
            <a:pPr marL="0" lvl="1"/>
            <a:r>
              <a:rPr lang="en-US" dirty="0">
                <a:solidFill>
                  <a:schemeClr val="bg1"/>
                </a:solidFill>
              </a:rPr>
              <a:t>Antoine Wojdyla (ALS-LBNL)</a:t>
            </a:r>
          </a:p>
          <a:p>
            <a:pPr marL="0" lvl="1"/>
            <a:r>
              <a:rPr lang="en-US" dirty="0">
                <a:solidFill>
                  <a:schemeClr val="bg1"/>
                </a:solidFill>
              </a:rPr>
              <a:t>Kenneth Goldberg (ALS-LBNL)</a:t>
            </a:r>
          </a:p>
          <a:p>
            <a:pPr marL="0" lvl="1"/>
            <a:r>
              <a:rPr lang="en-US" dirty="0">
                <a:solidFill>
                  <a:schemeClr val="bg1"/>
                </a:solidFill>
              </a:rPr>
              <a:t>Laura Waller (UC Berkeley)</a:t>
            </a:r>
          </a:p>
        </p:txBody>
      </p:sp>
    </p:spTree>
    <p:extLst>
      <p:ext uri="{BB962C8B-B14F-4D97-AF65-F5344CB8AC3E}">
        <p14:creationId xmlns:p14="http://schemas.microsoft.com/office/powerpoint/2010/main" val="64947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31C7709-912C-BA99-CD54-BE522920A77D}"/>
              </a:ext>
            </a:extLst>
          </p:cNvPr>
          <p:cNvSpPr txBox="1">
            <a:spLocks/>
          </p:cNvSpPr>
          <p:nvPr/>
        </p:nvSpPr>
        <p:spPr>
          <a:xfrm>
            <a:off x="196079" y="496865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33BF84-7E9B-1481-884A-7E0372A69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94" y="750049"/>
            <a:ext cx="3823742" cy="1677155"/>
          </a:xfrm>
          <a:prstGeom prst="rect">
            <a:avLst/>
          </a:prstGeom>
        </p:spPr>
      </p:pic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44044E0-F711-5794-D5B2-8178D0CA5D93}"/>
              </a:ext>
            </a:extLst>
          </p:cNvPr>
          <p:cNvSpPr txBox="1">
            <a:spLocks/>
          </p:cNvSpPr>
          <p:nvPr/>
        </p:nvSpPr>
        <p:spPr>
          <a:xfrm>
            <a:off x="4979085" y="675150"/>
            <a:ext cx="4007435" cy="713381"/>
          </a:xfrm>
          <a:prstGeom prst="rect">
            <a:avLst/>
          </a:prstGeom>
        </p:spPr>
        <p:txBody>
          <a:bodyPr vert="horz" lIns="0" tIns="45720" rIns="0" bIns="0" rtlCol="0" anchor="t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400" b="1" dirty="0">
                <a:solidFill>
                  <a:srgbClr val="00609C"/>
                </a:solidFill>
                <a:latin typeface="Arial"/>
              </a:rPr>
              <a:t>Grating interferometry</a:t>
            </a:r>
          </a:p>
          <a:p>
            <a:pPr marL="142875" indent="-142875" algn="l"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47484A">
                    <a:lumMod val="50000"/>
                  </a:srgbClr>
                </a:solidFill>
                <a:latin typeface="Arial"/>
              </a:rPr>
              <a:t>Phase or absorption gratings with periodic pattern</a:t>
            </a:r>
          </a:p>
          <a:p>
            <a:pPr marL="142875" indent="-142875" algn="l"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47484A">
                    <a:lumMod val="50000"/>
                  </a:srgbClr>
                </a:solidFill>
                <a:latin typeface="Arial"/>
              </a:rPr>
              <a:t>Fourier-based analysis for grating pattern shifts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DCE096D-1D02-9B68-7E46-FDFE4EA11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042" y="1375891"/>
            <a:ext cx="2067150" cy="9144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6123B81-5138-9AE4-4381-4DF16A60F2CA}"/>
              </a:ext>
            </a:extLst>
          </p:cNvPr>
          <p:cNvSpPr txBox="1"/>
          <p:nvPr/>
        </p:nvSpPr>
        <p:spPr>
          <a:xfrm>
            <a:off x="5154633" y="2348396"/>
            <a:ext cx="3440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/>
            </a:lvl1pPr>
          </a:lstStyle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Harold H. Wen et al.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Opt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Lett. 35, 1932 (2010)</a:t>
            </a: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W. Grizolli, et al. Proc. SPIE 10385, 1038502 (2017)</a:t>
            </a: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W. Grizolli, et al., AIP Conference Proceedings, 2054, 060017 (2019)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64799398-DD97-901D-4879-B477812E47AE}"/>
              </a:ext>
            </a:extLst>
          </p:cNvPr>
          <p:cNvSpPr txBox="1">
            <a:spLocks/>
          </p:cNvSpPr>
          <p:nvPr/>
        </p:nvSpPr>
        <p:spPr>
          <a:xfrm>
            <a:off x="4979085" y="2969612"/>
            <a:ext cx="3776914" cy="859649"/>
          </a:xfrm>
          <a:prstGeom prst="rect">
            <a:avLst/>
          </a:prstGeom>
        </p:spPr>
        <p:txBody>
          <a:bodyPr lIns="0" r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indent="-139700">
              <a:spcBef>
                <a:spcPts val="0"/>
              </a:spcBef>
              <a:buFont typeface="Wingdings" pitchFamily="2" charset="2"/>
              <a:buNone/>
            </a:pPr>
            <a:r>
              <a:rPr lang="en-US" sz="1400" b="1" dirty="0">
                <a:solidFill>
                  <a:srgbClr val="00609C"/>
                </a:solidFill>
              </a:rPr>
              <a:t>Speckle tracking</a:t>
            </a:r>
          </a:p>
          <a:p>
            <a:pPr marL="139700" indent="-139700">
              <a:spcBef>
                <a:spcPts val="0"/>
              </a:spcBef>
              <a:buClr>
                <a:schemeClr val="tx1">
                  <a:lumMod val="50000"/>
                </a:schemeClr>
              </a:buClr>
            </a:pPr>
            <a:r>
              <a:rPr lang="en-US" sz="1200" dirty="0"/>
              <a:t>Speckle generator (sandpaper, membrane filters) with completely random pattern</a:t>
            </a:r>
          </a:p>
          <a:p>
            <a:pPr marL="139700" indent="-139700">
              <a:spcBef>
                <a:spcPts val="0"/>
              </a:spcBef>
              <a:buClr>
                <a:schemeClr val="tx1">
                  <a:lumMod val="50000"/>
                </a:schemeClr>
              </a:buClr>
            </a:pPr>
            <a:r>
              <a:rPr lang="en-US" sz="1200" dirty="0"/>
              <a:t>Based on near-field speckle pattern shifting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B75BA65-9E46-87B7-470D-CFA3D2344D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22" b="-1"/>
          <a:stretch/>
        </p:blipFill>
        <p:spPr>
          <a:xfrm>
            <a:off x="5260042" y="3888222"/>
            <a:ext cx="2046598" cy="100584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D533BB1-777B-D1F0-4CFC-6526CBBE9096}"/>
              </a:ext>
            </a:extLst>
          </p:cNvPr>
          <p:cNvSpPr txBox="1"/>
          <p:nvPr/>
        </p:nvSpPr>
        <p:spPr>
          <a:xfrm>
            <a:off x="7327192" y="4053580"/>
            <a:ext cx="162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</a:schemeClr>
                </a:solidFill>
              </a:rPr>
              <a:t>S. </a:t>
            </a:r>
            <a:r>
              <a:rPr lang="en-US" sz="800" dirty="0" err="1">
                <a:solidFill>
                  <a:schemeClr val="tx1">
                    <a:lumMod val="50000"/>
                  </a:schemeClr>
                </a:solidFill>
              </a:rPr>
              <a:t>Berujon</a:t>
            </a:r>
            <a:r>
              <a:rPr lang="en-US" sz="800" dirty="0">
                <a:solidFill>
                  <a:schemeClr val="tx1">
                    <a:lumMod val="50000"/>
                  </a:schemeClr>
                </a:solidFill>
              </a:rPr>
              <a:t> et al., J Synchrotron </a:t>
            </a:r>
            <a:r>
              <a:rPr lang="en-US" sz="800" dirty="0" err="1">
                <a:solidFill>
                  <a:schemeClr val="tx1">
                    <a:lumMod val="50000"/>
                  </a:schemeClr>
                </a:solidFill>
              </a:rPr>
              <a:t>Radiat</a:t>
            </a:r>
            <a:r>
              <a:rPr lang="en-US" sz="800" dirty="0">
                <a:solidFill>
                  <a:schemeClr val="tx1">
                    <a:lumMod val="50000"/>
                  </a:schemeClr>
                </a:solidFill>
              </a:rPr>
              <a:t>, 27, 284 (2020)</a:t>
            </a:r>
          </a:p>
          <a:p>
            <a:r>
              <a:rPr lang="en-US" sz="800" dirty="0">
                <a:solidFill>
                  <a:schemeClr val="tx1">
                    <a:lumMod val="50000"/>
                  </a:schemeClr>
                </a:solidFill>
              </a:rPr>
              <a:t>S. </a:t>
            </a:r>
            <a:r>
              <a:rPr lang="en-US" sz="800" dirty="0" err="1">
                <a:solidFill>
                  <a:schemeClr val="tx1">
                    <a:lumMod val="50000"/>
                  </a:schemeClr>
                </a:solidFill>
              </a:rPr>
              <a:t>Berujon</a:t>
            </a:r>
            <a:r>
              <a:rPr lang="en-US" sz="800" dirty="0">
                <a:solidFill>
                  <a:schemeClr val="tx1">
                    <a:lumMod val="50000"/>
                  </a:schemeClr>
                </a:solidFill>
              </a:rPr>
              <a:t> et al., J Synchrotron </a:t>
            </a:r>
            <a:r>
              <a:rPr lang="en-US" sz="800" dirty="0" err="1">
                <a:solidFill>
                  <a:schemeClr val="tx1">
                    <a:lumMod val="50000"/>
                  </a:schemeClr>
                </a:solidFill>
              </a:rPr>
              <a:t>Radiat</a:t>
            </a:r>
            <a:r>
              <a:rPr lang="en-US" sz="800" dirty="0">
                <a:solidFill>
                  <a:schemeClr val="tx1">
                    <a:lumMod val="50000"/>
                  </a:schemeClr>
                </a:solidFill>
              </a:rPr>
              <a:t>, 27, 293 (2020)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93F7B97-6E14-780A-DC1C-B512438195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37" y="2880188"/>
            <a:ext cx="1007562" cy="100584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Title 1">
            <a:extLst>
              <a:ext uri="{FF2B5EF4-FFF2-40B4-BE49-F238E27FC236}">
                <a16:creationId xmlns:a16="http://schemas.microsoft.com/office/drawing/2014/main" id="{D67F5FA6-6289-9BB3-D742-7754E2E88BE2}"/>
              </a:ext>
            </a:extLst>
          </p:cNvPr>
          <p:cNvSpPr txBox="1">
            <a:spLocks/>
          </p:cNvSpPr>
          <p:nvPr/>
        </p:nvSpPr>
        <p:spPr>
          <a:xfrm>
            <a:off x="653279" y="2440267"/>
            <a:ext cx="3999406" cy="36979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cap="none" dirty="0">
                <a:solidFill>
                  <a:srgbClr val="00609C"/>
                </a:solidFill>
              </a:rPr>
              <a:t>Coded-mask-based Wavefront Sensor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10109660-6F30-8524-10ED-C8A40CC2C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8423" y="2831812"/>
            <a:ext cx="2437613" cy="1146763"/>
          </a:xfrm>
        </p:spPr>
        <p:txBody>
          <a:bodyPr>
            <a:noAutofit/>
          </a:bodyPr>
          <a:lstStyle/>
          <a:p>
            <a:pPr marL="341313" lvl="1"/>
            <a:r>
              <a:rPr lang="en-US" sz="1050" dirty="0"/>
              <a:t>Designed non-periodic pattern</a:t>
            </a:r>
          </a:p>
          <a:p>
            <a:pPr marL="341313" lvl="1"/>
            <a:r>
              <a:rPr lang="en-US" sz="1050" dirty="0"/>
              <a:t>Ultra-high-contrast &gt;30%</a:t>
            </a:r>
          </a:p>
          <a:p>
            <a:pPr marL="341313" lvl="1"/>
            <a:r>
              <a:rPr lang="en-US" sz="1050" dirty="0"/>
              <a:t>Pre-knowledge of the pattern</a:t>
            </a:r>
          </a:p>
          <a:p>
            <a:pPr marL="341313" lvl="1"/>
            <a:r>
              <a:rPr lang="en-US" sz="1050" dirty="0"/>
              <a:t>High spatial resolution</a:t>
            </a:r>
          </a:p>
          <a:p>
            <a:pPr marL="341313" lvl="1"/>
            <a:r>
              <a:rPr lang="en-US" sz="1050" dirty="0"/>
              <a:t>High phase sensitivity</a:t>
            </a:r>
          </a:p>
          <a:p>
            <a:pPr marL="341313" lvl="1"/>
            <a:r>
              <a:rPr lang="en-US" sz="1050" dirty="0"/>
              <a:t>Better noise robustness</a:t>
            </a:r>
          </a:p>
          <a:p>
            <a:pPr marL="341313" lvl="1"/>
            <a:r>
              <a:rPr lang="en-US" sz="1050" dirty="0"/>
              <a:t>Flexible and easy to use </a:t>
            </a:r>
            <a:endParaRPr lang="en-US" sz="9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8EC9E7-E7E3-1422-29F1-6F19334F6954}"/>
              </a:ext>
            </a:extLst>
          </p:cNvPr>
          <p:cNvSpPr txBox="1"/>
          <p:nvPr/>
        </p:nvSpPr>
        <p:spPr>
          <a:xfrm>
            <a:off x="1313677" y="4053580"/>
            <a:ext cx="2545080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800"/>
            </a:lvl1pPr>
          </a:lstStyle>
          <a:p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X. Shi, et al., US patent US20220265231 (2022).</a:t>
            </a:r>
          </a:p>
          <a:p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Z. Qiao, et al.,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</a:rPr>
              <a:t>Appl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. Phys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</a:rPr>
              <a:t>Lett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</a:rPr>
              <a:t>. 119, 011105 (2021).</a:t>
            </a:r>
          </a:p>
          <a:p>
            <a:r>
              <a:rPr lang="en-US" sz="800" dirty="0">
                <a:solidFill>
                  <a:schemeClr val="tx1">
                    <a:lumMod val="50000"/>
                  </a:schemeClr>
                </a:solidFill>
              </a:rPr>
              <a:t>Z. Qiao, et al., </a:t>
            </a:r>
            <a:r>
              <a:rPr lang="en-US" sz="800" i="1" dirty="0">
                <a:solidFill>
                  <a:schemeClr val="tx1">
                    <a:lumMod val="50000"/>
                  </a:schemeClr>
                </a:solidFill>
              </a:rPr>
              <a:t>Optica</a:t>
            </a:r>
            <a:r>
              <a:rPr lang="en-US" sz="800" dirty="0">
                <a:solidFill>
                  <a:schemeClr val="tx1">
                    <a:lumMod val="50000"/>
                  </a:schemeClr>
                </a:solidFill>
              </a:rPr>
              <a:t> 9, 391 (2022).</a:t>
            </a:r>
          </a:p>
          <a:p>
            <a:pPr lvl="0"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Z. Qiao, et al., Opt. Express 28, 33053 (2020).</a:t>
            </a:r>
            <a:r>
              <a:rPr lang="en-US" dirty="0">
                <a:solidFill>
                  <a:srgbClr val="47484A">
                    <a:lumMod val="50000"/>
                  </a:srgbClr>
                </a:solidFill>
              </a:rPr>
              <a:t> </a:t>
            </a:r>
          </a:p>
          <a:p>
            <a:pPr lvl="0">
              <a:defRPr/>
            </a:pPr>
            <a:r>
              <a:rPr lang="en-US" dirty="0">
                <a:solidFill>
                  <a:srgbClr val="47484A">
                    <a:lumMod val="50000"/>
                  </a:srgbClr>
                </a:solidFill>
              </a:rPr>
              <a:t>Z. Qiao, et al., Proc. SPIE 11492, 114920O (2020).</a:t>
            </a:r>
            <a:endParaRPr lang="fr-FR" dirty="0">
              <a:solidFill>
                <a:srgbClr val="47484A">
                  <a:lumMod val="50000"/>
                </a:srgbClr>
              </a:solidFill>
            </a:endParaRPr>
          </a:p>
          <a:p>
            <a:pPr lvl="0">
              <a:defRPr/>
            </a:pPr>
            <a:r>
              <a:rPr lang="en-US" dirty="0">
                <a:solidFill>
                  <a:srgbClr val="47484A">
                    <a:lumMod val="50000"/>
                  </a:srgbClr>
                </a:solidFill>
              </a:rPr>
              <a:t>Z. Qiao, et al., J. Imaging 7, 249 (2021).</a:t>
            </a:r>
          </a:p>
          <a:p>
            <a:pPr lvl="0">
              <a:defRPr/>
            </a:pPr>
            <a:r>
              <a:rPr lang="en-US" dirty="0">
                <a:solidFill>
                  <a:srgbClr val="47484A"/>
                </a:solidFill>
              </a:rPr>
              <a:t>X. Shi, et. al, Proc. SPIE 12240, 122400H (2022).</a:t>
            </a:r>
            <a:endParaRPr lang="en-US" sz="800" dirty="0"/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F0CE0239-5886-F500-38F9-94872E52C857}"/>
              </a:ext>
            </a:extLst>
          </p:cNvPr>
          <p:cNvSpPr/>
          <p:nvPr/>
        </p:nvSpPr>
        <p:spPr>
          <a:xfrm rot="10800000">
            <a:off x="4277383" y="2502209"/>
            <a:ext cx="431205" cy="509196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3BA7E39D-13D9-085C-6D7B-A3715FA26B6A}"/>
              </a:ext>
            </a:extLst>
          </p:cNvPr>
          <p:cNvSpPr txBox="1">
            <a:spLocks/>
          </p:cNvSpPr>
          <p:nvPr/>
        </p:nvSpPr>
        <p:spPr>
          <a:xfrm>
            <a:off x="457203" y="240618"/>
            <a:ext cx="8372900" cy="36979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/>
              <a:t>wavefront sensing techniques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B14A6-27D8-8DCC-DC51-BE8B04456E75}"/>
              </a:ext>
            </a:extLst>
          </p:cNvPr>
          <p:cNvSpPr/>
          <p:nvPr/>
        </p:nvSpPr>
        <p:spPr>
          <a:xfrm>
            <a:off x="2263335" y="777964"/>
            <a:ext cx="1833880" cy="1590256"/>
          </a:xfrm>
          <a:prstGeom prst="roundRect">
            <a:avLst>
              <a:gd name="adj" fmla="val 11112"/>
            </a:avLst>
          </a:prstGeom>
          <a:solidFill>
            <a:schemeClr val="bg2">
              <a:lumMod val="40000"/>
              <a:lumOff val="60000"/>
              <a:alpha val="25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20000"/>
                  <a:lumOff val="80000"/>
                  <a:alpha val="21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9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5" grpId="0"/>
      <p:bldP spid="47" grpId="0"/>
      <p:bldP spid="49" grpId="0"/>
      <p:bldP spid="50" grpId="0" uiExpand="1" build="p"/>
      <p:bldP spid="51" grpId="0"/>
      <p:bldP spid="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31C7709-912C-BA99-CD54-BE522920A77D}"/>
              </a:ext>
            </a:extLst>
          </p:cNvPr>
          <p:cNvSpPr txBox="1">
            <a:spLocks/>
          </p:cNvSpPr>
          <p:nvPr/>
        </p:nvSpPr>
        <p:spPr>
          <a:xfrm>
            <a:off x="196079" y="496865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A31A6D-A476-D0E4-42CF-FE4E630F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606" y="976050"/>
            <a:ext cx="4999116" cy="3191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1B340F-2232-85F3-8A52-700516923175}"/>
              </a:ext>
            </a:extLst>
          </p:cNvPr>
          <p:cNvSpPr txBox="1"/>
          <p:nvPr/>
        </p:nvSpPr>
        <p:spPr>
          <a:xfrm>
            <a:off x="531358" y="2563165"/>
            <a:ext cx="3187201" cy="1246495"/>
          </a:xfrm>
          <a:prstGeom prst="rect">
            <a:avLst/>
          </a:prstGeom>
          <a:noFill/>
        </p:spPr>
        <p:txBody>
          <a:bodyPr wrap="square" lIns="0" tIns="45720" rIns="0" rtlCol="0">
            <a:spAutoFit/>
          </a:bodyPr>
          <a:lstStyle/>
          <a:p>
            <a:pPr marL="173038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Two operation modes</a:t>
            </a:r>
          </a:p>
          <a:p>
            <a:pPr marL="346075" lvl="1" indent="-169863">
              <a:buFont typeface="Arial" panose="020B0604020202020204" pitchFamily="34" charset="0"/>
              <a:buChar char="−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Relative metrology/imaging mode (two measured images)</a:t>
            </a:r>
          </a:p>
          <a:p>
            <a:pPr marL="346075" lvl="1" indent="-169863">
              <a:buFont typeface="Arial" panose="020B0604020202020204" pitchFamily="34" charset="0"/>
              <a:buChar char="−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Absolute wavefront sensing mode (simulated reference images)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CDE7D5-AD0A-6AEB-FD17-00A9E945E4D9}"/>
              </a:ext>
            </a:extLst>
          </p:cNvPr>
          <p:cNvGrpSpPr/>
          <p:nvPr/>
        </p:nvGrpSpPr>
        <p:grpSpPr>
          <a:xfrm>
            <a:off x="384038" y="834224"/>
            <a:ext cx="3373445" cy="1646086"/>
            <a:chOff x="424678" y="925664"/>
            <a:chExt cx="3373445" cy="164608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833BF84-7E9B-1481-884A-7E0372A69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885" b="2885"/>
            <a:stretch/>
          </p:blipFill>
          <p:spPr>
            <a:xfrm>
              <a:off x="424678" y="1008519"/>
              <a:ext cx="3334521" cy="1485773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E88743C-943E-021F-3756-1D1404E2AD89}"/>
                </a:ext>
              </a:extLst>
            </p:cNvPr>
            <p:cNvSpPr/>
            <p:nvPr/>
          </p:nvSpPr>
          <p:spPr>
            <a:xfrm>
              <a:off x="1964243" y="925664"/>
              <a:ext cx="1833880" cy="1646086"/>
            </a:xfrm>
            <a:prstGeom prst="roundRect">
              <a:avLst>
                <a:gd name="adj" fmla="val 11112"/>
              </a:avLst>
            </a:prstGeom>
            <a:solidFill>
              <a:schemeClr val="bg2">
                <a:lumMod val="40000"/>
                <a:lumOff val="60000"/>
                <a:alpha val="25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20000"/>
                    <a:lumOff val="80000"/>
                    <a:alpha val="21000"/>
                  </a:schemeClr>
                </a:solidFill>
              </a:endParaRPr>
            </a:p>
          </p:txBody>
        </p:sp>
      </p:grpSp>
      <p:pic>
        <p:nvPicPr>
          <p:cNvPr id="8" name="Picture 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C81F195F-311C-CAB8-C497-DCED4B49E1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88" t="21692" r="8465" b="20448"/>
          <a:stretch/>
        </p:blipFill>
        <p:spPr>
          <a:xfrm>
            <a:off x="895402" y="3823136"/>
            <a:ext cx="2208330" cy="112155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6C707EF-AE20-64AC-1C2B-E9A0EAB927AA}"/>
              </a:ext>
            </a:extLst>
          </p:cNvPr>
          <p:cNvSpPr txBox="1">
            <a:spLocks/>
          </p:cNvSpPr>
          <p:nvPr/>
        </p:nvSpPr>
        <p:spPr>
          <a:xfrm>
            <a:off x="457203" y="240618"/>
            <a:ext cx="8372900" cy="36979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/>
              <a:t>Coded-mask-based Wavefront SENSOR design</a:t>
            </a:r>
          </a:p>
        </p:txBody>
      </p:sp>
    </p:spTree>
    <p:extLst>
      <p:ext uri="{BB962C8B-B14F-4D97-AF65-F5344CB8AC3E}">
        <p14:creationId xmlns:p14="http://schemas.microsoft.com/office/powerpoint/2010/main" val="293093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8948EDF-2EC8-4608-A4C7-4EE355D68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3" y="240618"/>
            <a:ext cx="8372900" cy="369794"/>
          </a:xfrm>
        </p:spPr>
        <p:txBody>
          <a:bodyPr>
            <a:normAutofit/>
          </a:bodyPr>
          <a:lstStyle/>
          <a:p>
            <a:r>
              <a:rPr lang="en-US" sz="2200" dirty="0"/>
              <a:t>Coded-mask-based wavefront sensing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A0BA5A7-4BFA-F19C-9F56-2447963A08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299" y="677322"/>
            <a:ext cx="6049448" cy="374786"/>
          </a:xfrm>
        </p:spPr>
        <p:txBody>
          <a:bodyPr/>
          <a:lstStyle/>
          <a:p>
            <a:r>
              <a:rPr lang="en-US" sz="1800" dirty="0"/>
              <a:t>Single-shot measurements</a:t>
            </a:r>
          </a:p>
        </p:txBody>
      </p:sp>
      <p:sp>
        <p:nvSpPr>
          <p:cNvPr id="477" name="TextBox 476">
            <a:extLst>
              <a:ext uri="{FF2B5EF4-FFF2-40B4-BE49-F238E27FC236}">
                <a16:creationId xmlns:a16="http://schemas.microsoft.com/office/drawing/2014/main" id="{76689BBF-7E39-7EB1-23F7-3D642538A7E4}"/>
              </a:ext>
            </a:extLst>
          </p:cNvPr>
          <p:cNvSpPr txBox="1"/>
          <p:nvPr/>
        </p:nvSpPr>
        <p:spPr>
          <a:xfrm>
            <a:off x="454299" y="977470"/>
            <a:ext cx="4346748" cy="57964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Data analysis methods:</a:t>
            </a:r>
          </a:p>
          <a:p>
            <a:pPr lvl="1" indent="-230188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Correlation-based speckle tracking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941523-70F4-8D11-54E8-DBD7720045FD}"/>
              </a:ext>
            </a:extLst>
          </p:cNvPr>
          <p:cNvSpPr txBox="1"/>
          <p:nvPr/>
        </p:nvSpPr>
        <p:spPr>
          <a:xfrm>
            <a:off x="5277912" y="2350177"/>
            <a:ext cx="2377648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Pixel-by-pixel analysis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0FE5F1-5CC9-2161-DE1C-87A838D6C5F7}"/>
              </a:ext>
            </a:extLst>
          </p:cNvPr>
          <p:cNvSpPr txBox="1">
            <a:spLocks/>
          </p:cNvSpPr>
          <p:nvPr/>
        </p:nvSpPr>
        <p:spPr>
          <a:xfrm>
            <a:off x="196079" y="496865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14" name="组合 115">
            <a:extLst>
              <a:ext uri="{FF2B5EF4-FFF2-40B4-BE49-F238E27FC236}">
                <a16:creationId xmlns:a16="http://schemas.microsoft.com/office/drawing/2014/main" id="{5804DE18-A81A-91A6-261B-A93D1D89210B}"/>
              </a:ext>
            </a:extLst>
          </p:cNvPr>
          <p:cNvGrpSpPr/>
          <p:nvPr/>
        </p:nvGrpSpPr>
        <p:grpSpPr>
          <a:xfrm>
            <a:off x="2805523" y="1917998"/>
            <a:ext cx="1198819" cy="1175013"/>
            <a:chOff x="1118570" y="3754139"/>
            <a:chExt cx="1198819" cy="1175013"/>
          </a:xfrm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DF98E464-54F5-62C0-EBC3-03B796EA8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12" b="8289"/>
            <a:stretch/>
          </p:blipFill>
          <p:spPr>
            <a:xfrm>
              <a:off x="1118570" y="3754139"/>
              <a:ext cx="1198819" cy="1175013"/>
            </a:xfrm>
            <a:prstGeom prst="rect">
              <a:avLst/>
            </a:prstGeom>
          </p:spPr>
        </p:pic>
        <p:sp>
          <p:nvSpPr>
            <p:cNvPr id="17" name="矩形 117">
              <a:extLst>
                <a:ext uri="{FF2B5EF4-FFF2-40B4-BE49-F238E27FC236}">
                  <a16:creationId xmlns:a16="http://schemas.microsoft.com/office/drawing/2014/main" id="{3CA410C2-6B7C-979C-7CF5-09A7FF833EB0}"/>
                </a:ext>
              </a:extLst>
            </p:cNvPr>
            <p:cNvSpPr/>
            <p:nvPr/>
          </p:nvSpPr>
          <p:spPr>
            <a:xfrm>
              <a:off x="1754459" y="4376130"/>
              <a:ext cx="221060" cy="219769"/>
            </a:xfrm>
            <a:prstGeom prst="rect">
              <a:avLst/>
            </a:prstGeom>
            <a:noFill/>
            <a:ln w="28575">
              <a:solidFill>
                <a:schemeClr val="accent3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26">
            <a:extLst>
              <a:ext uri="{FF2B5EF4-FFF2-40B4-BE49-F238E27FC236}">
                <a16:creationId xmlns:a16="http://schemas.microsoft.com/office/drawing/2014/main" id="{2EE629AF-A0AD-0835-08CB-604B108A2C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2" b="8289"/>
          <a:stretch/>
        </p:blipFill>
        <p:spPr>
          <a:xfrm>
            <a:off x="1214252" y="1922416"/>
            <a:ext cx="1198818" cy="1175013"/>
          </a:xfrm>
          <a:prstGeom prst="rect">
            <a:avLst/>
          </a:prstGeom>
        </p:spPr>
      </p:pic>
      <p:sp>
        <p:nvSpPr>
          <p:cNvPr id="19" name="矩形 1">
            <a:extLst>
              <a:ext uri="{FF2B5EF4-FFF2-40B4-BE49-F238E27FC236}">
                <a16:creationId xmlns:a16="http://schemas.microsoft.com/office/drawing/2014/main" id="{81D1B544-EECD-F84D-08B2-D1C4744B7CAA}"/>
              </a:ext>
            </a:extLst>
          </p:cNvPr>
          <p:cNvSpPr/>
          <p:nvPr/>
        </p:nvSpPr>
        <p:spPr>
          <a:xfrm>
            <a:off x="1734861" y="2409570"/>
            <a:ext cx="221060" cy="219769"/>
          </a:xfrm>
          <a:prstGeom prst="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组合 114">
            <a:extLst>
              <a:ext uri="{FF2B5EF4-FFF2-40B4-BE49-F238E27FC236}">
                <a16:creationId xmlns:a16="http://schemas.microsoft.com/office/drawing/2014/main" id="{A1EEEFA3-98B5-81DE-2563-CE729AE8459E}"/>
              </a:ext>
            </a:extLst>
          </p:cNvPr>
          <p:cNvGrpSpPr/>
          <p:nvPr/>
        </p:nvGrpSpPr>
        <p:grpSpPr>
          <a:xfrm>
            <a:off x="1208391" y="3524914"/>
            <a:ext cx="1198819" cy="1175013"/>
            <a:chOff x="1118570" y="3754139"/>
            <a:chExt cx="1198819" cy="1175013"/>
          </a:xfrm>
        </p:grpSpPr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42ED12D9-09C9-5BF6-B30E-6A344649D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12" b="8289"/>
            <a:stretch/>
          </p:blipFill>
          <p:spPr>
            <a:xfrm>
              <a:off x="1118570" y="3754139"/>
              <a:ext cx="1198819" cy="1175013"/>
            </a:xfrm>
            <a:prstGeom prst="rect">
              <a:avLst/>
            </a:prstGeom>
          </p:spPr>
        </p:pic>
        <p:sp>
          <p:nvSpPr>
            <p:cNvPr id="23" name="矩形 84">
              <a:extLst>
                <a:ext uri="{FF2B5EF4-FFF2-40B4-BE49-F238E27FC236}">
                  <a16:creationId xmlns:a16="http://schemas.microsoft.com/office/drawing/2014/main" id="{8A0AE2B3-8A24-D238-56D7-8CAED1FD6ADF}"/>
                </a:ext>
              </a:extLst>
            </p:cNvPr>
            <p:cNvSpPr/>
            <p:nvPr/>
          </p:nvSpPr>
          <p:spPr>
            <a:xfrm>
              <a:off x="1754459" y="4376130"/>
              <a:ext cx="221060" cy="219769"/>
            </a:xfrm>
            <a:prstGeom prst="rect">
              <a:avLst/>
            </a:prstGeom>
            <a:noFill/>
            <a:ln w="28575">
              <a:solidFill>
                <a:schemeClr val="accent3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97">
                <a:extLst>
                  <a:ext uri="{FF2B5EF4-FFF2-40B4-BE49-F238E27FC236}">
                    <a16:creationId xmlns:a16="http://schemas.microsoft.com/office/drawing/2014/main" id="{5FEC5100-AA14-4155-B5F2-80D429EA5492}"/>
                  </a:ext>
                </a:extLst>
              </p:cNvPr>
              <p:cNvSpPr/>
              <p:nvPr/>
            </p:nvSpPr>
            <p:spPr>
              <a:xfrm>
                <a:off x="1991853" y="3109846"/>
                <a:ext cx="5170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矩形 97">
                <a:extLst>
                  <a:ext uri="{FF2B5EF4-FFF2-40B4-BE49-F238E27FC236}">
                    <a16:creationId xmlns:a16="http://schemas.microsoft.com/office/drawing/2014/main" id="{5FEC5100-AA14-4155-B5F2-80D429EA54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853" y="3109846"/>
                <a:ext cx="51706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组合 106">
            <a:extLst>
              <a:ext uri="{FF2B5EF4-FFF2-40B4-BE49-F238E27FC236}">
                <a16:creationId xmlns:a16="http://schemas.microsoft.com/office/drawing/2014/main" id="{0DF3B1C7-8DC8-094F-E3F3-3C15021E7395}"/>
              </a:ext>
            </a:extLst>
          </p:cNvPr>
          <p:cNvGrpSpPr/>
          <p:nvPr/>
        </p:nvGrpSpPr>
        <p:grpSpPr>
          <a:xfrm>
            <a:off x="1472378" y="2404904"/>
            <a:ext cx="615742" cy="1961770"/>
            <a:chOff x="1382557" y="2634129"/>
            <a:chExt cx="615742" cy="1961770"/>
          </a:xfrm>
        </p:grpSpPr>
        <p:cxnSp>
          <p:nvCxnSpPr>
            <p:cNvPr id="26" name="Straight Connector 21">
              <a:extLst>
                <a:ext uri="{FF2B5EF4-FFF2-40B4-BE49-F238E27FC236}">
                  <a16:creationId xmlns:a16="http://schemas.microsoft.com/office/drawing/2014/main" id="{EF55B3F3-2E5E-6707-3438-03568509AB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1649" y="2634129"/>
              <a:ext cx="3391" cy="196177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1">
              <a:extLst>
                <a:ext uri="{FF2B5EF4-FFF2-40B4-BE49-F238E27FC236}">
                  <a16:creationId xmlns:a16="http://schemas.microsoft.com/office/drawing/2014/main" id="{5A415B61-929C-5993-B779-B4E5933129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180" y="3511089"/>
              <a:ext cx="5279" cy="108481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4">
              <a:extLst>
                <a:ext uri="{FF2B5EF4-FFF2-40B4-BE49-F238E27FC236}">
                  <a16:creationId xmlns:a16="http://schemas.microsoft.com/office/drawing/2014/main" id="{1CDADC6D-2F82-CC2D-0AB6-4E05D82DF4D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76379" y="3402047"/>
              <a:ext cx="0" cy="2438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5">
              <a:extLst>
                <a:ext uri="{FF2B5EF4-FFF2-40B4-BE49-F238E27FC236}">
                  <a16:creationId xmlns:a16="http://schemas.microsoft.com/office/drawing/2014/main" id="{1F23F155-C95D-739D-0E29-601F0E6228F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510198" y="3396096"/>
              <a:ext cx="3810" cy="25909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107">
            <a:extLst>
              <a:ext uri="{FF2B5EF4-FFF2-40B4-BE49-F238E27FC236}">
                <a16:creationId xmlns:a16="http://schemas.microsoft.com/office/drawing/2014/main" id="{055D64CF-5DE3-0AC1-DA88-093522529549}"/>
              </a:ext>
            </a:extLst>
          </p:cNvPr>
          <p:cNvGrpSpPr/>
          <p:nvPr/>
        </p:nvGrpSpPr>
        <p:grpSpPr>
          <a:xfrm rot="5400000">
            <a:off x="2383312" y="1520283"/>
            <a:ext cx="654381" cy="1903940"/>
            <a:chOff x="1382557" y="2573671"/>
            <a:chExt cx="654381" cy="1903940"/>
          </a:xfrm>
        </p:grpSpPr>
        <p:cxnSp>
          <p:nvCxnSpPr>
            <p:cNvPr id="31" name="Straight Connector 21">
              <a:extLst>
                <a:ext uri="{FF2B5EF4-FFF2-40B4-BE49-F238E27FC236}">
                  <a16:creationId xmlns:a16="http://schemas.microsoft.com/office/drawing/2014/main" id="{B86CB274-213C-8594-A63B-1E58E071D97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93070" y="3525641"/>
              <a:ext cx="1903940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Straight Connector 21">
              <a:extLst>
                <a:ext uri="{FF2B5EF4-FFF2-40B4-BE49-F238E27FC236}">
                  <a16:creationId xmlns:a16="http://schemas.microsoft.com/office/drawing/2014/main" id="{3424B893-4261-F9B5-C3C0-5B42602871ED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298852" y="3048912"/>
              <a:ext cx="953877" cy="3395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Arrow Connector 24">
              <a:extLst>
                <a:ext uri="{FF2B5EF4-FFF2-40B4-BE49-F238E27FC236}">
                  <a16:creationId xmlns:a16="http://schemas.microsoft.com/office/drawing/2014/main" id="{DB2F6054-0545-8EBB-C4FF-9AF0CEA9673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915018" y="3402047"/>
              <a:ext cx="0" cy="2438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Arrow Connector 25">
              <a:extLst>
                <a:ext uri="{FF2B5EF4-FFF2-40B4-BE49-F238E27FC236}">
                  <a16:creationId xmlns:a16="http://schemas.microsoft.com/office/drawing/2014/main" id="{C952F5BD-A41C-F9EC-B99A-BECD6EB3608F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510198" y="3396096"/>
              <a:ext cx="3810" cy="25909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1" name="矩形 123">
                <a:extLst>
                  <a:ext uri="{FF2B5EF4-FFF2-40B4-BE49-F238E27FC236}">
                    <a16:creationId xmlns:a16="http://schemas.microsoft.com/office/drawing/2014/main" id="{5B46E642-A1DA-7AB2-1F2F-DD7F78B1EC35}"/>
                  </a:ext>
                </a:extLst>
              </p:cNvPr>
              <p:cNvSpPr/>
              <p:nvPr/>
            </p:nvSpPr>
            <p:spPr>
              <a:xfrm>
                <a:off x="2384467" y="2706278"/>
                <a:ext cx="5204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1" name="矩形 123">
                <a:extLst>
                  <a:ext uri="{FF2B5EF4-FFF2-40B4-BE49-F238E27FC236}">
                    <a16:creationId xmlns:a16="http://schemas.microsoft.com/office/drawing/2014/main" id="{5B46E642-A1DA-7AB2-1F2F-DD7F78B1EC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467" y="2706278"/>
                <a:ext cx="520463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2" name="箭头: 右 124">
            <a:extLst>
              <a:ext uri="{FF2B5EF4-FFF2-40B4-BE49-F238E27FC236}">
                <a16:creationId xmlns:a16="http://schemas.microsoft.com/office/drawing/2014/main" id="{07FC6A12-30F7-430F-8725-1AB3A0B6EC98}"/>
              </a:ext>
            </a:extLst>
          </p:cNvPr>
          <p:cNvSpPr/>
          <p:nvPr/>
        </p:nvSpPr>
        <p:spPr>
          <a:xfrm>
            <a:off x="4313947" y="3038624"/>
            <a:ext cx="751069" cy="462874"/>
          </a:xfrm>
          <a:prstGeom prst="rightArrow">
            <a:avLst>
              <a:gd name="adj1" fmla="val 47805"/>
              <a:gd name="adj2" fmla="val 50000"/>
            </a:avLst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5" name="Group 514">
            <a:extLst>
              <a:ext uri="{FF2B5EF4-FFF2-40B4-BE49-F238E27FC236}">
                <a16:creationId xmlns:a16="http://schemas.microsoft.com/office/drawing/2014/main" id="{BD4DAB67-D81C-0F7D-3E97-8EF25D920960}"/>
              </a:ext>
            </a:extLst>
          </p:cNvPr>
          <p:cNvGrpSpPr/>
          <p:nvPr/>
        </p:nvGrpSpPr>
        <p:grpSpPr>
          <a:xfrm>
            <a:off x="5223901" y="2917989"/>
            <a:ext cx="3412050" cy="753046"/>
            <a:chOff x="5125512" y="2798307"/>
            <a:chExt cx="3412050" cy="753046"/>
          </a:xfrm>
        </p:grpSpPr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7FC41E39-4500-14A2-7031-5430A121B0A3}"/>
                </a:ext>
              </a:extLst>
            </p:cNvPr>
            <p:cNvGrpSpPr/>
            <p:nvPr/>
          </p:nvGrpSpPr>
          <p:grpSpPr>
            <a:xfrm>
              <a:off x="5125512" y="3212799"/>
              <a:ext cx="3412050" cy="338554"/>
              <a:chOff x="5147335" y="3377205"/>
              <a:chExt cx="3412050" cy="338554"/>
            </a:xfrm>
          </p:grpSpPr>
          <p:grpSp>
            <p:nvGrpSpPr>
              <p:cNvPr id="525" name="Group 524">
                <a:extLst>
                  <a:ext uri="{FF2B5EF4-FFF2-40B4-BE49-F238E27FC236}">
                    <a16:creationId xmlns:a16="http://schemas.microsoft.com/office/drawing/2014/main" id="{A0CF7801-01A1-6B2C-C72B-807E0A087C92}"/>
                  </a:ext>
                </a:extLst>
              </p:cNvPr>
              <p:cNvGrpSpPr/>
              <p:nvPr/>
            </p:nvGrpSpPr>
            <p:grpSpPr>
              <a:xfrm>
                <a:off x="7645253" y="3377205"/>
                <a:ext cx="642244" cy="284058"/>
                <a:chOff x="6604936" y="3418410"/>
                <a:chExt cx="575716" cy="226653"/>
              </a:xfrm>
            </p:grpSpPr>
            <p:grpSp>
              <p:nvGrpSpPr>
                <p:cNvPr id="506" name="组合 130">
                  <a:extLst>
                    <a:ext uri="{FF2B5EF4-FFF2-40B4-BE49-F238E27FC236}">
                      <a16:creationId xmlns:a16="http://schemas.microsoft.com/office/drawing/2014/main" id="{E3181455-A3B0-6C27-B9A9-A3D3A725A5EF}"/>
                    </a:ext>
                  </a:extLst>
                </p:cNvPr>
                <p:cNvGrpSpPr/>
                <p:nvPr/>
              </p:nvGrpSpPr>
              <p:grpSpPr>
                <a:xfrm>
                  <a:off x="6604936" y="3425285"/>
                  <a:ext cx="218212" cy="210837"/>
                  <a:chOff x="5895046" y="3028666"/>
                  <a:chExt cx="221069" cy="228715"/>
                </a:xfrm>
              </p:grpSpPr>
              <p:pic>
                <p:nvPicPr>
                  <p:cNvPr id="507" name="Picture 3">
                    <a:extLst>
                      <a:ext uri="{FF2B5EF4-FFF2-40B4-BE49-F238E27FC236}">
                        <a16:creationId xmlns:a16="http://schemas.microsoft.com/office/drawing/2014/main" id="{271F9D46-0410-F0F1-ABB8-0340E93878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3043" t="52159" r="28517" b="31745"/>
                  <a:stretch/>
                </p:blipFill>
                <p:spPr>
                  <a:xfrm>
                    <a:off x="5895054" y="3028666"/>
                    <a:ext cx="221061" cy="228708"/>
                  </a:xfrm>
                  <a:prstGeom prst="rect">
                    <a:avLst/>
                  </a:prstGeom>
                </p:spPr>
              </p:pic>
              <p:sp>
                <p:nvSpPr>
                  <p:cNvPr id="508" name="矩形 127">
                    <a:extLst>
                      <a:ext uri="{FF2B5EF4-FFF2-40B4-BE49-F238E27FC236}">
                        <a16:creationId xmlns:a16="http://schemas.microsoft.com/office/drawing/2014/main" id="{4A5464DC-1560-83F4-A085-DAEF605D7B14}"/>
                      </a:ext>
                    </a:extLst>
                  </p:cNvPr>
                  <p:cNvSpPr/>
                  <p:nvPr/>
                </p:nvSpPr>
                <p:spPr>
                  <a:xfrm>
                    <a:off x="5895042" y="3037608"/>
                    <a:ext cx="221060" cy="219769"/>
                  </a:xfrm>
                  <a:prstGeom prst="rect">
                    <a:avLst/>
                  </a:prstGeom>
                  <a:noFill/>
                  <a:ln w="28575">
                    <a:solidFill>
                      <a:schemeClr val="accent3">
                        <a:lumMod val="40000"/>
                        <a:lumOff val="6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509" name="组合 131">
                  <a:extLst>
                    <a:ext uri="{FF2B5EF4-FFF2-40B4-BE49-F238E27FC236}">
                      <a16:creationId xmlns:a16="http://schemas.microsoft.com/office/drawing/2014/main" id="{D2A535E3-C378-1C6D-2A09-A7935FA987C0}"/>
                    </a:ext>
                  </a:extLst>
                </p:cNvPr>
                <p:cNvGrpSpPr/>
                <p:nvPr/>
              </p:nvGrpSpPr>
              <p:grpSpPr>
                <a:xfrm>
                  <a:off x="6959592" y="3418410"/>
                  <a:ext cx="221060" cy="226653"/>
                  <a:chOff x="7284148" y="2935503"/>
                  <a:chExt cx="221060" cy="226653"/>
                </a:xfrm>
              </p:grpSpPr>
              <p:pic>
                <p:nvPicPr>
                  <p:cNvPr id="510" name="Picture 26">
                    <a:extLst>
                      <a:ext uri="{FF2B5EF4-FFF2-40B4-BE49-F238E27FC236}">
                        <a16:creationId xmlns:a16="http://schemas.microsoft.com/office/drawing/2014/main" id="{9F6F4D7D-CA79-AC0D-EA26-D55F3299EE7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3427" t="42814" r="38372" b="41234"/>
                  <a:stretch/>
                </p:blipFill>
                <p:spPr>
                  <a:xfrm>
                    <a:off x="7284148" y="2935503"/>
                    <a:ext cx="218204" cy="226653"/>
                  </a:xfrm>
                  <a:prstGeom prst="rect">
                    <a:avLst/>
                  </a:prstGeom>
                </p:spPr>
              </p:pic>
              <p:sp>
                <p:nvSpPr>
                  <p:cNvPr id="511" name="矩形 129">
                    <a:extLst>
                      <a:ext uri="{FF2B5EF4-FFF2-40B4-BE49-F238E27FC236}">
                        <a16:creationId xmlns:a16="http://schemas.microsoft.com/office/drawing/2014/main" id="{122DD3D8-4C8A-5B03-BBE6-7D5A2192AA3E}"/>
                      </a:ext>
                    </a:extLst>
                  </p:cNvPr>
                  <p:cNvSpPr/>
                  <p:nvPr/>
                </p:nvSpPr>
                <p:spPr>
                  <a:xfrm>
                    <a:off x="7284148" y="2942387"/>
                    <a:ext cx="221060" cy="219769"/>
                  </a:xfrm>
                  <a:prstGeom prst="rect">
                    <a:avLst/>
                  </a:prstGeom>
                  <a:noFill/>
                  <a:ln w="28575">
                    <a:solidFill>
                      <a:schemeClr val="accent1">
                        <a:lumMod val="40000"/>
                        <a:lumOff val="6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</p:grpSp>
          <p:sp>
            <p:nvSpPr>
              <p:cNvPr id="546" name="TextBox 545">
                <a:extLst>
                  <a:ext uri="{FF2B5EF4-FFF2-40B4-BE49-F238E27FC236}">
                    <a16:creationId xmlns:a16="http://schemas.microsoft.com/office/drawing/2014/main" id="{16A3CA3A-5907-D708-5D06-094E0A2D618A}"/>
                  </a:ext>
                </a:extLst>
              </p:cNvPr>
              <p:cNvSpPr txBox="1"/>
              <p:nvPr/>
            </p:nvSpPr>
            <p:spPr>
              <a:xfrm>
                <a:off x="5147335" y="3377205"/>
                <a:ext cx="341205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c(x, y) = cross-correlation(      ,      )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3" name="文本框 133">
                  <a:extLst>
                    <a:ext uri="{FF2B5EF4-FFF2-40B4-BE49-F238E27FC236}">
                      <a16:creationId xmlns:a16="http://schemas.microsoft.com/office/drawing/2014/main" id="{611F47EA-833A-3C58-DF5C-4AF06FF3DF1E}"/>
                    </a:ext>
                  </a:extLst>
                </p:cNvPr>
                <p:cNvSpPr txBox="1"/>
                <p:nvPr/>
              </p:nvSpPr>
              <p:spPr>
                <a:xfrm>
                  <a:off x="5125512" y="2798307"/>
                  <a:ext cx="334591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Find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a14:m>
                  <a:r>
                    <a:rPr lang="en-US" sz="1600" dirty="0"/>
                    <a:t> and </a:t>
                  </a:r>
                  <a14:m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a14:m>
                  <a:r>
                    <a:rPr lang="en-US" sz="1600" dirty="0"/>
                    <a:t> to maximize c(x, y)</a:t>
                  </a:r>
                </a:p>
              </p:txBody>
            </p:sp>
          </mc:Choice>
          <mc:Fallback xmlns="">
            <p:sp>
              <p:nvSpPr>
                <p:cNvPr id="463" name="文本框 133">
                  <a:extLst>
                    <a:ext uri="{FF2B5EF4-FFF2-40B4-BE49-F238E27FC236}">
                      <a16:creationId xmlns:a16="http://schemas.microsoft.com/office/drawing/2014/main" id="{611F47EA-833A-3C58-DF5C-4AF06FF3DF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5512" y="2798307"/>
                  <a:ext cx="3345916" cy="338554"/>
                </a:xfrm>
                <a:prstGeom prst="rect">
                  <a:avLst/>
                </a:prstGeom>
                <a:blipFill>
                  <a:blip r:embed="rId7"/>
                  <a:stretch>
                    <a:fillRect l="-1093" t="-5455" b="-2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9" name="文本框 4">
            <a:extLst>
              <a:ext uri="{FF2B5EF4-FFF2-40B4-BE49-F238E27FC236}">
                <a16:creationId xmlns:a16="http://schemas.microsoft.com/office/drawing/2014/main" id="{A083E6E4-0614-CCC0-0581-B00085285A9F}"/>
              </a:ext>
            </a:extLst>
          </p:cNvPr>
          <p:cNvSpPr txBox="1"/>
          <p:nvPr/>
        </p:nvSpPr>
        <p:spPr>
          <a:xfrm>
            <a:off x="1247309" y="1625340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</a:schemeClr>
                </a:solidFill>
              </a:rPr>
              <a:t>ref image</a:t>
            </a:r>
          </a:p>
        </p:txBody>
      </p:sp>
      <p:sp>
        <p:nvSpPr>
          <p:cNvPr id="470" name="文本框 35">
            <a:extLst>
              <a:ext uri="{FF2B5EF4-FFF2-40B4-BE49-F238E27FC236}">
                <a16:creationId xmlns:a16="http://schemas.microsoft.com/office/drawing/2014/main" id="{8DDF9A36-6174-4D5C-29E7-794AD713E832}"/>
              </a:ext>
            </a:extLst>
          </p:cNvPr>
          <p:cNvSpPr txBox="1"/>
          <p:nvPr/>
        </p:nvSpPr>
        <p:spPr>
          <a:xfrm>
            <a:off x="2705589" y="1607900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</a:schemeClr>
                </a:solidFill>
              </a:rPr>
              <a:t>sample image</a:t>
            </a:r>
          </a:p>
        </p:txBody>
      </p:sp>
      <p:sp>
        <p:nvSpPr>
          <p:cNvPr id="471" name="文本框 36">
            <a:extLst>
              <a:ext uri="{FF2B5EF4-FFF2-40B4-BE49-F238E27FC236}">
                <a16:creationId xmlns:a16="http://schemas.microsoft.com/office/drawing/2014/main" id="{0DEFDED4-D1CE-73C0-34A4-04F875837367}"/>
              </a:ext>
            </a:extLst>
          </p:cNvPr>
          <p:cNvSpPr txBox="1"/>
          <p:nvPr/>
        </p:nvSpPr>
        <p:spPr>
          <a:xfrm rot="16200000">
            <a:off x="403884" y="3953400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</a:schemeClr>
                </a:solidFill>
              </a:rPr>
              <a:t>sample image</a:t>
            </a:r>
          </a:p>
        </p:txBody>
      </p:sp>
      <p:cxnSp>
        <p:nvCxnSpPr>
          <p:cNvPr id="472" name="Straight Arrow Connector 471">
            <a:extLst>
              <a:ext uri="{FF2B5EF4-FFF2-40B4-BE49-F238E27FC236}">
                <a16:creationId xmlns:a16="http://schemas.microsoft.com/office/drawing/2014/main" id="{234598EB-5BE2-5D1E-04F8-8931A7609FB4}"/>
              </a:ext>
            </a:extLst>
          </p:cNvPr>
          <p:cNvCxnSpPr>
            <a:cxnSpLocks/>
            <a:endCxn id="473" idx="1"/>
          </p:cNvCxnSpPr>
          <p:nvPr/>
        </p:nvCxnSpPr>
        <p:spPr>
          <a:xfrm>
            <a:off x="2065340" y="4364139"/>
            <a:ext cx="946700" cy="15151"/>
          </a:xfrm>
          <a:prstGeom prst="straightConnector1">
            <a:avLst/>
          </a:prstGeom>
          <a:ln w="1905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3" name="TextBox 472">
            <a:extLst>
              <a:ext uri="{FF2B5EF4-FFF2-40B4-BE49-F238E27FC236}">
                <a16:creationId xmlns:a16="http://schemas.microsoft.com/office/drawing/2014/main" id="{1A28DC52-C078-7B90-B1F3-F34A7D021254}"/>
              </a:ext>
            </a:extLst>
          </p:cNvPr>
          <p:cNvSpPr txBox="1"/>
          <p:nvPr/>
        </p:nvSpPr>
        <p:spPr>
          <a:xfrm>
            <a:off x="3012040" y="4225401"/>
            <a:ext cx="1557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Template window</a:t>
            </a:r>
          </a:p>
        </p:txBody>
      </p:sp>
      <p:sp>
        <p:nvSpPr>
          <p:cNvPr id="474" name="Rectangle 473">
            <a:extLst>
              <a:ext uri="{FF2B5EF4-FFF2-40B4-BE49-F238E27FC236}">
                <a16:creationId xmlns:a16="http://schemas.microsoft.com/office/drawing/2014/main" id="{EBE5EDB7-5BC7-CC99-99E9-10DFBCBCF8E3}"/>
              </a:ext>
            </a:extLst>
          </p:cNvPr>
          <p:cNvSpPr/>
          <p:nvPr/>
        </p:nvSpPr>
        <p:spPr>
          <a:xfrm>
            <a:off x="3143468" y="2209713"/>
            <a:ext cx="519005" cy="495676"/>
          </a:xfrm>
          <a:prstGeom prst="rect">
            <a:avLst/>
          </a:prstGeom>
          <a:noFill/>
          <a:ln w="19050">
            <a:solidFill>
              <a:schemeClr val="accent5">
                <a:lumMod val="40000"/>
                <a:lumOff val="6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5" name="Rectangle 474">
            <a:extLst>
              <a:ext uri="{FF2B5EF4-FFF2-40B4-BE49-F238E27FC236}">
                <a16:creationId xmlns:a16="http://schemas.microsoft.com/office/drawing/2014/main" id="{5A80C101-6531-5B0F-7068-F4751CC2B4AE}"/>
              </a:ext>
            </a:extLst>
          </p:cNvPr>
          <p:cNvSpPr/>
          <p:nvPr/>
        </p:nvSpPr>
        <p:spPr>
          <a:xfrm>
            <a:off x="1538292" y="3818744"/>
            <a:ext cx="519005" cy="495676"/>
          </a:xfrm>
          <a:prstGeom prst="rect">
            <a:avLst/>
          </a:prstGeom>
          <a:noFill/>
          <a:ln w="19050">
            <a:solidFill>
              <a:schemeClr val="accent5">
                <a:lumMod val="40000"/>
                <a:lumOff val="6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6" name="Straight Arrow Connector 475">
            <a:extLst>
              <a:ext uri="{FF2B5EF4-FFF2-40B4-BE49-F238E27FC236}">
                <a16:creationId xmlns:a16="http://schemas.microsoft.com/office/drawing/2014/main" id="{C6505BD2-0AE1-C503-F166-9EEB7C8F942B}"/>
              </a:ext>
            </a:extLst>
          </p:cNvPr>
          <p:cNvCxnSpPr>
            <a:cxnSpLocks/>
            <a:endCxn id="478" idx="1"/>
          </p:cNvCxnSpPr>
          <p:nvPr/>
        </p:nvCxnSpPr>
        <p:spPr>
          <a:xfrm>
            <a:off x="2034291" y="3947859"/>
            <a:ext cx="635771" cy="692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8" name="TextBox 477">
            <a:extLst>
              <a:ext uri="{FF2B5EF4-FFF2-40B4-BE49-F238E27FC236}">
                <a16:creationId xmlns:a16="http://schemas.microsoft.com/office/drawing/2014/main" id="{AFF4B8AF-24B3-22E8-3264-3F43FFBD9174}"/>
              </a:ext>
            </a:extLst>
          </p:cNvPr>
          <p:cNvSpPr txBox="1"/>
          <p:nvPr/>
        </p:nvSpPr>
        <p:spPr>
          <a:xfrm>
            <a:off x="2670062" y="3686941"/>
            <a:ext cx="1058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Searching window</a:t>
            </a:r>
          </a:p>
        </p:txBody>
      </p:sp>
      <p:cxnSp>
        <p:nvCxnSpPr>
          <p:cNvPr id="482" name="Straight Arrow Connector 481">
            <a:extLst>
              <a:ext uri="{FF2B5EF4-FFF2-40B4-BE49-F238E27FC236}">
                <a16:creationId xmlns:a16="http://schemas.microsoft.com/office/drawing/2014/main" id="{A4D8AE5A-2986-E8AA-85A9-071F63E024D9}"/>
              </a:ext>
            </a:extLst>
          </p:cNvPr>
          <p:cNvCxnSpPr>
            <a:cxnSpLocks/>
            <a:endCxn id="478" idx="0"/>
          </p:cNvCxnSpPr>
          <p:nvPr/>
        </p:nvCxnSpPr>
        <p:spPr>
          <a:xfrm flipH="1">
            <a:off x="3199391" y="2705389"/>
            <a:ext cx="9899" cy="981552"/>
          </a:xfrm>
          <a:prstGeom prst="straightConnector1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8" name="Straight Arrow Connector 487">
            <a:extLst>
              <a:ext uri="{FF2B5EF4-FFF2-40B4-BE49-F238E27FC236}">
                <a16:creationId xmlns:a16="http://schemas.microsoft.com/office/drawing/2014/main" id="{279C65E3-8360-41A4-97CA-6D3B320E5652}"/>
              </a:ext>
            </a:extLst>
          </p:cNvPr>
          <p:cNvCxnSpPr>
            <a:cxnSpLocks/>
          </p:cNvCxnSpPr>
          <p:nvPr/>
        </p:nvCxnSpPr>
        <p:spPr>
          <a:xfrm flipH="1">
            <a:off x="3660982" y="2759758"/>
            <a:ext cx="1490" cy="1465643"/>
          </a:xfrm>
          <a:prstGeom prst="straightConnector1">
            <a:avLst/>
          </a:prstGeom>
          <a:ln w="1905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5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8948EDF-2EC8-4608-A4C7-4EE355D68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3" y="240618"/>
            <a:ext cx="8372900" cy="369794"/>
          </a:xfrm>
        </p:spPr>
        <p:txBody>
          <a:bodyPr>
            <a:normAutofit/>
          </a:bodyPr>
          <a:lstStyle/>
          <a:p>
            <a:r>
              <a:rPr lang="en-US" sz="2200" dirty="0"/>
              <a:t>Coded-mask-based wavefront sensing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A0BA5A7-4BFA-F19C-9F56-2447963A08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299" y="677322"/>
            <a:ext cx="6049448" cy="374786"/>
          </a:xfrm>
        </p:spPr>
        <p:txBody>
          <a:bodyPr/>
          <a:lstStyle/>
          <a:p>
            <a:r>
              <a:rPr lang="en-US" sz="1800" dirty="0"/>
              <a:t>Single-shot measurements</a:t>
            </a:r>
          </a:p>
        </p:txBody>
      </p:sp>
      <p:sp>
        <p:nvSpPr>
          <p:cNvPr id="477" name="TextBox 476">
            <a:extLst>
              <a:ext uri="{FF2B5EF4-FFF2-40B4-BE49-F238E27FC236}">
                <a16:creationId xmlns:a16="http://schemas.microsoft.com/office/drawing/2014/main" id="{76689BBF-7E39-7EB1-23F7-3D642538A7E4}"/>
              </a:ext>
            </a:extLst>
          </p:cNvPr>
          <p:cNvSpPr txBox="1"/>
          <p:nvPr/>
        </p:nvSpPr>
        <p:spPr>
          <a:xfrm>
            <a:off x="454299" y="974444"/>
            <a:ext cx="4346748" cy="13336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Data analysis methods:</a:t>
            </a:r>
          </a:p>
          <a:p>
            <a:pPr lvl="1" indent="-230188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Correlation-based speckle tracking</a:t>
            </a:r>
          </a:p>
          <a:p>
            <a:pPr lvl="1" indent="-230188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47484A">
                    <a:lumMod val="50000"/>
                  </a:srgbClr>
                </a:solidFill>
              </a:rPr>
              <a:t>Wavelet-transform-based speckle tracking</a:t>
            </a:r>
          </a:p>
          <a:p>
            <a:pPr marL="688975" lvl="1">
              <a:spcBef>
                <a:spcPts val="200"/>
              </a:spcBef>
              <a:spcAft>
                <a:spcPts val="200"/>
              </a:spcAft>
            </a:pPr>
            <a:r>
              <a:rPr lang="en-US" sz="1100" dirty="0">
                <a:solidFill>
                  <a:srgbClr val="47484A">
                    <a:lumMod val="50000"/>
                  </a:srgbClr>
                </a:solidFill>
              </a:rPr>
              <a:t>Z. Qiao, et al., Proc. SPIE 11492, 114920O (2020).</a:t>
            </a:r>
          </a:p>
          <a:p>
            <a:pPr lvl="1" indent="-230188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E237CA8-6E0E-B3F5-3F9D-6E6CA799F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61" y="2009491"/>
            <a:ext cx="4892608" cy="525469"/>
          </a:xfrm>
          <a:prstGeom prst="rect">
            <a:avLst/>
          </a:prstGeom>
        </p:spPr>
      </p:pic>
      <p:pic>
        <p:nvPicPr>
          <p:cNvPr id="34" name="图片 2">
            <a:extLst>
              <a:ext uri="{FF2B5EF4-FFF2-40B4-BE49-F238E27FC236}">
                <a16:creationId xmlns:a16="http://schemas.microsoft.com/office/drawing/2014/main" id="{D087E9D1-12D2-B82E-F1D1-5672D20942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815" b="23993"/>
          <a:stretch/>
        </p:blipFill>
        <p:spPr>
          <a:xfrm>
            <a:off x="696624" y="2646717"/>
            <a:ext cx="3096297" cy="128016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A173EED-0500-E67B-3BD2-326F666073B8}"/>
              </a:ext>
            </a:extLst>
          </p:cNvPr>
          <p:cNvSpPr txBox="1"/>
          <p:nvPr/>
        </p:nvSpPr>
        <p:spPr>
          <a:xfrm>
            <a:off x="469913" y="2575577"/>
            <a:ext cx="910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Template</a:t>
            </a:r>
          </a:p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 window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4AE7206-9E87-0477-0BEE-0FB02DB75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7634" y="2534960"/>
            <a:ext cx="2834640" cy="15378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023A0D5-BA95-9D93-A5B9-022F89DB5300}"/>
              </a:ext>
            </a:extLst>
          </p:cNvPr>
          <p:cNvGrpSpPr/>
          <p:nvPr/>
        </p:nvGrpSpPr>
        <p:grpSpPr>
          <a:xfrm>
            <a:off x="3994116" y="2767937"/>
            <a:ext cx="992323" cy="661720"/>
            <a:chOff x="3985793" y="2839499"/>
            <a:chExt cx="992323" cy="66172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62DDA2-461F-476F-654D-69A36739471D}"/>
                </a:ext>
              </a:extLst>
            </p:cNvPr>
            <p:cNvSpPr txBox="1"/>
            <p:nvPr/>
          </p:nvSpPr>
          <p:spPr>
            <a:xfrm>
              <a:off x="3985793" y="2839499"/>
              <a:ext cx="992323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Wavelet</a:t>
              </a:r>
            </a:p>
            <a:p>
              <a:endParaRPr lang="en-US" sz="900" dirty="0">
                <a:solidFill>
                  <a:schemeClr val="tx1">
                    <a:lumMod val="50000"/>
                  </a:schemeClr>
                </a:solidFill>
              </a:endParaRPr>
            </a:p>
            <a:p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Transform</a:t>
              </a:r>
            </a:p>
          </p:txBody>
        </p:sp>
        <p:sp>
          <p:nvSpPr>
            <p:cNvPr id="40" name="箭头: 右 124">
              <a:extLst>
                <a:ext uri="{FF2B5EF4-FFF2-40B4-BE49-F238E27FC236}">
                  <a16:creationId xmlns:a16="http://schemas.microsoft.com/office/drawing/2014/main" id="{504AE1C2-D201-DCC9-105F-642CF1CE0436}"/>
                </a:ext>
              </a:extLst>
            </p:cNvPr>
            <p:cNvSpPr/>
            <p:nvPr/>
          </p:nvSpPr>
          <p:spPr>
            <a:xfrm>
              <a:off x="4022444" y="3063012"/>
              <a:ext cx="879472" cy="196930"/>
            </a:xfrm>
            <a:prstGeom prst="rightArrow">
              <a:avLst>
                <a:gd name="adj1" fmla="val 37012"/>
                <a:gd name="adj2" fmla="val 59628"/>
              </a:avLst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75">
                <a:extLst>
                  <a:ext uri="{FF2B5EF4-FFF2-40B4-BE49-F238E27FC236}">
                    <a16:creationId xmlns:a16="http://schemas.microsoft.com/office/drawing/2014/main" id="{994E5E5C-0C58-6EC9-6200-093BDF813868}"/>
                  </a:ext>
                </a:extLst>
              </p:cNvPr>
              <p:cNvSpPr txBox="1"/>
              <p:nvPr/>
            </p:nvSpPr>
            <p:spPr>
              <a:xfrm>
                <a:off x="5470677" y="4655402"/>
                <a:ext cx="2066140" cy="3343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=∑</m:t>
                      </m:r>
                      <m:sSup>
                        <m:sSupPr>
                          <m:ctrlPr>
                            <a:rPr lang="el-G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l-G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l-G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1" name="TextBox 75">
                <a:extLst>
                  <a:ext uri="{FF2B5EF4-FFF2-40B4-BE49-F238E27FC236}">
                    <a16:creationId xmlns:a16="http://schemas.microsoft.com/office/drawing/2014/main" id="{994E5E5C-0C58-6EC9-6200-093BDF813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677" y="4655402"/>
                <a:ext cx="2066140" cy="334387"/>
              </a:xfrm>
              <a:prstGeom prst="rect">
                <a:avLst/>
              </a:prstGeom>
              <a:blipFill>
                <a:blip r:embed="rId6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76">
                <a:extLst>
                  <a:ext uri="{FF2B5EF4-FFF2-40B4-BE49-F238E27FC236}">
                    <a16:creationId xmlns:a16="http://schemas.microsoft.com/office/drawing/2014/main" id="{46967D24-B8FB-FDA7-1BDF-A202D51EB247}"/>
                  </a:ext>
                </a:extLst>
              </p:cNvPr>
              <p:cNvSpPr txBox="1"/>
              <p:nvPr/>
            </p:nvSpPr>
            <p:spPr>
              <a:xfrm>
                <a:off x="5368613" y="4102508"/>
                <a:ext cx="23971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Find </a:t>
                </a:r>
                <a14:m>
                  <m:oMath xmlns:m="http://schemas.openxmlformats.org/officeDocument/2006/math">
                    <m:r>
                      <a:rPr kumimoji="0" 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∆</m:t>
                    </m:r>
                    <m:r>
                      <a:rPr kumimoji="0" 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𝑥</m:t>
                    </m:r>
                  </m:oMath>
                </a14:m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∆</m:t>
                    </m:r>
                    <m:r>
                      <a:rPr kumimoji="0" 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</m:oMath>
                </a14:m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to minimize </a:t>
                </a:r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latin typeface="Arial"/>
                  </a:rPr>
                  <a:t>Euclidean distance square</a:t>
                </a:r>
              </a:p>
            </p:txBody>
          </p:sp>
        </mc:Choice>
        <mc:Fallback xmlns="">
          <p:sp>
            <p:nvSpPr>
              <p:cNvPr id="42" name="TextBox 76">
                <a:extLst>
                  <a:ext uri="{FF2B5EF4-FFF2-40B4-BE49-F238E27FC236}">
                    <a16:creationId xmlns:a16="http://schemas.microsoft.com/office/drawing/2014/main" id="{46967D24-B8FB-FDA7-1BDF-A202D51EB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8613" y="4102508"/>
                <a:ext cx="2397185" cy="523220"/>
              </a:xfrm>
              <a:prstGeom prst="rect">
                <a:avLst/>
              </a:prstGeom>
              <a:blipFill>
                <a:blip r:embed="rId7"/>
                <a:stretch>
                  <a:fillRect l="-763" t="-2326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E18D8F7E-029D-ECDB-D496-D9591ADFBE55}"/>
              </a:ext>
            </a:extLst>
          </p:cNvPr>
          <p:cNvSpPr txBox="1">
            <a:spLocks/>
          </p:cNvSpPr>
          <p:nvPr/>
        </p:nvSpPr>
        <p:spPr>
          <a:xfrm>
            <a:off x="196079" y="496865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96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8948EDF-2EC8-4608-A4C7-4EE355D68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3" y="240618"/>
            <a:ext cx="8372900" cy="369794"/>
          </a:xfrm>
        </p:spPr>
        <p:txBody>
          <a:bodyPr>
            <a:normAutofit/>
          </a:bodyPr>
          <a:lstStyle/>
          <a:p>
            <a:r>
              <a:rPr lang="en-US" sz="2200" dirty="0"/>
              <a:t>Coded-mask-based wavefront sensing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A0BA5A7-4BFA-F19C-9F56-2447963A08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299" y="677322"/>
            <a:ext cx="6049448" cy="374786"/>
          </a:xfrm>
        </p:spPr>
        <p:txBody>
          <a:bodyPr/>
          <a:lstStyle/>
          <a:p>
            <a:r>
              <a:rPr lang="en-US" sz="1800" dirty="0"/>
              <a:t>Single-shot measurements</a:t>
            </a:r>
          </a:p>
        </p:txBody>
      </p:sp>
      <p:sp>
        <p:nvSpPr>
          <p:cNvPr id="477" name="TextBox 476">
            <a:extLst>
              <a:ext uri="{FF2B5EF4-FFF2-40B4-BE49-F238E27FC236}">
                <a16:creationId xmlns:a16="http://schemas.microsoft.com/office/drawing/2014/main" id="{76689BBF-7E39-7EB1-23F7-3D642538A7E4}"/>
              </a:ext>
            </a:extLst>
          </p:cNvPr>
          <p:cNvSpPr txBox="1"/>
          <p:nvPr/>
        </p:nvSpPr>
        <p:spPr>
          <a:xfrm>
            <a:off x="454299" y="974550"/>
            <a:ext cx="4346748" cy="152862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Data analysis methods:</a:t>
            </a:r>
          </a:p>
          <a:p>
            <a:pPr lvl="1" indent="-230188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Correlation-based speckle tracking</a:t>
            </a:r>
          </a:p>
          <a:p>
            <a:pPr lvl="1" indent="-230188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Wavelet-transform-based speckle tracking</a:t>
            </a:r>
          </a:p>
          <a:p>
            <a:pPr marL="688975" lvl="1">
              <a:spcBef>
                <a:spcPts val="200"/>
              </a:spcBef>
              <a:spcAft>
                <a:spcPts val="200"/>
              </a:spcAft>
            </a:pPr>
            <a:r>
              <a:rPr lang="en-US" sz="1100" dirty="0">
                <a:solidFill>
                  <a:schemeClr val="tx1">
                    <a:lumMod val="50000"/>
                  </a:schemeClr>
                </a:solidFill>
              </a:rPr>
              <a:t>Z. Qiao, et al., Proc. SPIE 11492, 114920O (2020).</a:t>
            </a:r>
          </a:p>
          <a:p>
            <a:pPr lvl="1" indent="-230188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Maximum-likelihood optimization</a:t>
            </a:r>
          </a:p>
          <a:p>
            <a:pPr marL="688975" lvl="1"/>
            <a:r>
              <a:rPr lang="fr-FR" sz="1100" dirty="0">
                <a:solidFill>
                  <a:schemeClr val="tx1">
                    <a:lumMod val="50000"/>
                  </a:schemeClr>
                </a:solidFill>
              </a:rPr>
              <a:t>Z. Qiao, et al., </a:t>
            </a:r>
            <a:r>
              <a:rPr lang="fr-FR" sz="1100" dirty="0" err="1">
                <a:solidFill>
                  <a:schemeClr val="tx1">
                    <a:lumMod val="50000"/>
                  </a:schemeClr>
                </a:solidFill>
              </a:rPr>
              <a:t>Appl</a:t>
            </a:r>
            <a:r>
              <a:rPr lang="fr-FR" sz="1100" dirty="0">
                <a:solidFill>
                  <a:schemeClr val="tx1">
                    <a:lumMod val="50000"/>
                  </a:schemeClr>
                </a:solidFill>
              </a:rPr>
              <a:t>. Phys </a:t>
            </a:r>
            <a:r>
              <a:rPr lang="fr-FR" sz="1100" dirty="0" err="1">
                <a:solidFill>
                  <a:schemeClr val="tx1">
                    <a:lumMod val="50000"/>
                  </a:schemeClr>
                </a:solidFill>
              </a:rPr>
              <a:t>Lett</a:t>
            </a:r>
            <a:r>
              <a:rPr lang="fr-FR" sz="1100" dirty="0">
                <a:solidFill>
                  <a:schemeClr val="tx1">
                    <a:lumMod val="50000"/>
                  </a:schemeClr>
                </a:solidFill>
              </a:rPr>
              <a:t>. 119, 011105 (2021).</a:t>
            </a:r>
            <a:endParaRPr lang="en-US" sz="11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94E0E7-44F9-6270-7193-AF2B95D46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525" y="661383"/>
            <a:ext cx="1774326" cy="2011680"/>
          </a:xfrm>
          <a:prstGeom prst="rect">
            <a:avLst/>
          </a:prstGeom>
        </p:spPr>
      </p:pic>
      <p:grpSp>
        <p:nvGrpSpPr>
          <p:cNvPr id="480" name="Group 479">
            <a:extLst>
              <a:ext uri="{FF2B5EF4-FFF2-40B4-BE49-F238E27FC236}">
                <a16:creationId xmlns:a16="http://schemas.microsoft.com/office/drawing/2014/main" id="{02DEA976-C86B-0A11-1154-034EB2EC970F}"/>
              </a:ext>
            </a:extLst>
          </p:cNvPr>
          <p:cNvGrpSpPr/>
          <p:nvPr/>
        </p:nvGrpSpPr>
        <p:grpSpPr>
          <a:xfrm>
            <a:off x="5131591" y="2794142"/>
            <a:ext cx="3906757" cy="2303320"/>
            <a:chOff x="5131591" y="2794142"/>
            <a:chExt cx="3906757" cy="23033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396203E8-E19A-82D3-96C6-782E18D17550}"/>
                    </a:ext>
                  </a:extLst>
                </p:cNvPr>
                <p:cNvSpPr txBox="1"/>
                <p:nvPr/>
              </p:nvSpPr>
              <p:spPr>
                <a:xfrm>
                  <a:off x="6357069" y="4266465"/>
                  <a:ext cx="131099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tx1">
                          <a:lumMod val="50000"/>
                        </a:schemeClr>
                      </a:solidFill>
                    </a:rPr>
                    <a:t>Sample</a:t>
                  </a: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</a:schemeClr>
                      </a:solidFill>
                    </a:rPr>
                    <a:t>Absorption: </a:t>
                  </a:r>
                  <a14:m>
                    <m:oMath xmlns:m="http://schemas.openxmlformats.org/officeDocument/2006/math">
                      <m:r>
                        <a:rPr lang="en-US" sz="1200" i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endParaRPr lang="en-US" sz="1200" i="1" dirty="0">
                    <a:solidFill>
                      <a:schemeClr val="tx1">
                        <a:lumMod val="50000"/>
                      </a:schemeClr>
                    </a:solidFill>
                  </a:endParaRP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</a:schemeClr>
                      </a:solidFill>
                    </a:rPr>
                    <a:t>Phase: </a:t>
                  </a:r>
                  <a14:m>
                    <m:oMath xmlns:m="http://schemas.openxmlformats.org/officeDocument/2006/math">
                      <m:r>
                        <a:rPr lang="en-US" sz="120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a14:m>
                  <a:endParaRPr lang="en-US" sz="1200" dirty="0">
                    <a:solidFill>
                      <a:schemeClr val="tx1">
                        <a:lumMod val="50000"/>
                      </a:schemeClr>
                    </a:solidFill>
                  </a:endParaRPr>
                </a:p>
                <a:p>
                  <a:pPr algn="ctr"/>
                  <a:r>
                    <a:rPr lang="en-US" sz="1200" dirty="0">
                      <a:solidFill>
                        <a:schemeClr val="tx1">
                          <a:lumMod val="50000"/>
                        </a:schemeClr>
                      </a:solidFill>
                    </a:rPr>
                    <a:t>Dark-field: </a:t>
                  </a:r>
                  <a14:m>
                    <m:oMath xmlns:m="http://schemas.openxmlformats.org/officeDocument/2006/math">
                      <m:r>
                        <a:rPr lang="en-US" sz="120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a14:m>
                  <a:endParaRPr lang="en-US" sz="1200" dirty="0">
                    <a:solidFill>
                      <a:schemeClr val="tx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396203E8-E19A-82D3-96C6-782E18D175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7069" y="4266465"/>
                  <a:ext cx="1310993" cy="830997"/>
                </a:xfrm>
                <a:prstGeom prst="rect">
                  <a:avLst/>
                </a:prstGeom>
                <a:blipFill>
                  <a:blip r:embed="rId4"/>
                  <a:stretch>
                    <a:fillRect t="-1471" b="-44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C05EED-033C-6766-B091-64924E372587}"/>
                </a:ext>
              </a:extLst>
            </p:cNvPr>
            <p:cNvSpPr/>
            <p:nvPr/>
          </p:nvSpPr>
          <p:spPr>
            <a:xfrm>
              <a:off x="5142203" y="3411494"/>
              <a:ext cx="3826944" cy="288489"/>
            </a:xfrm>
            <a:prstGeom prst="rect">
              <a:avLst/>
            </a:prstGeom>
            <a:noFill/>
            <a:ln w="28575">
              <a:solidFill>
                <a:schemeClr val="accent3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DB9F7A4-C20B-9222-678F-0CE4082BE873}"/>
                    </a:ext>
                  </a:extLst>
                </p:cNvPr>
                <p:cNvSpPr txBox="1"/>
                <p:nvPr/>
              </p:nvSpPr>
              <p:spPr>
                <a:xfrm>
                  <a:off x="5131591" y="3418271"/>
                  <a:ext cx="3848169" cy="2533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∑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1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11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sz="11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11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1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11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>
                                <m:r>
                                  <a:rPr lang="en-US" sz="11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p>
                            </m:sSubSup>
                            <m:func>
                              <m:funcPr>
                                <m:ctrlPr>
                                  <a:rPr lang="en-US" sz="11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1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11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1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100" i="1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1100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func>
                          </m:e>
                        </m:d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𝑇𝑉</m:t>
                        </m:r>
                        <m:d>
                          <m:dPr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11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1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100" i="1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  <m:sub>
                                <m:r>
                                  <a:rPr lang="en-US" sz="11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𝑇𝑉</m:t>
                        </m:r>
                        <m:d>
                          <m:dPr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11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1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100" i="1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  <m:sub>
                                <m:r>
                                  <a:rPr lang="en-US" sz="11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𝑇𝑉</m:t>
                        </m:r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1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11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1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en-US" sz="11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DB9F7A4-C20B-9222-678F-0CE4082BE8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1591" y="3418271"/>
                  <a:ext cx="3848169" cy="253339"/>
                </a:xfrm>
                <a:prstGeom prst="rect">
                  <a:avLst/>
                </a:prstGeom>
                <a:blipFill>
                  <a:blip r:embed="rId5"/>
                  <a:stretch>
                    <a:fillRect l="-1268" r="-475" b="-12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A02830-03E3-2054-383D-BDE80F1D5DB0}"/>
                </a:ext>
              </a:extLst>
            </p:cNvPr>
            <p:cNvSpPr txBox="1"/>
            <p:nvPr/>
          </p:nvSpPr>
          <p:spPr>
            <a:xfrm>
              <a:off x="6052035" y="3150443"/>
              <a:ext cx="20072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Loss function minimization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FD6D08E-37D7-71EE-A332-EBE06C14FB95}"/>
                    </a:ext>
                  </a:extLst>
                </p:cNvPr>
                <p:cNvSpPr txBox="1"/>
                <p:nvPr/>
              </p:nvSpPr>
              <p:spPr>
                <a:xfrm>
                  <a:off x="7625315" y="3669853"/>
                  <a:ext cx="1413033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1100" i="1">
                          <a:latin typeface="Cambria Math" panose="02040503050406030204" pitchFamily="18" charset="0"/>
                        </a:rPr>
                        <m:t>𝑇𝑉</m:t>
                      </m:r>
                      <m:r>
                        <a:rPr lang="en-US" sz="1100">
                          <a:latin typeface="Cambria Math" panose="02040503050406030204" pitchFamily="18" charset="0"/>
                        </a:rPr>
                        <m:t>−</m:t>
                      </m:r>
                    </m:oMath>
                  </a14:m>
                  <a:r>
                    <a:rPr lang="en-US" sz="1100" dirty="0"/>
                    <a:t> total variation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FD6D08E-37D7-71EE-A332-EBE06C14FB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5315" y="3669853"/>
                  <a:ext cx="1413033" cy="261610"/>
                </a:xfrm>
                <a:prstGeom prst="rect">
                  <a:avLst/>
                </a:prstGeom>
                <a:blipFill>
                  <a:blip r:embed="rId6"/>
                  <a:stretch>
                    <a:fillRect t="-2326" b="-139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DC1AD87-7E48-C0B7-6688-287C974090CB}"/>
                    </a:ext>
                  </a:extLst>
                </p:cNvPr>
                <p:cNvSpPr txBox="1"/>
                <p:nvPr/>
              </p:nvSpPr>
              <p:spPr>
                <a:xfrm>
                  <a:off x="5654682" y="2794142"/>
                  <a:ext cx="2801986" cy="3844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d>
                          <m:d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200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b="1">
                                    <a:latin typeface="Cambria Math" panose="02040503050406030204" pitchFamily="18" charset="0"/>
                                  </a:rPr>
                                  <m:t>𝐫</m:t>
                                </m:r>
                              </m:e>
                              <m:sup>
                                <m:r>
                                  <a:rPr lang="en-US" sz="1200" b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200" b="1">
                                <a:latin typeface="Cambria Math" panose="02040503050406030204" pitchFamily="18" charset="0"/>
                              </a:rPr>
                              <m:t>𝐫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200" b="1">
                                <a:latin typeface="Cambria Math" panose="02040503050406030204" pitchFamily="18" charset="0"/>
                              </a:rPr>
                              <m:t>𝐫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  <m:d>
                          <m:dPr>
                            <m:begChr m:val="{"/>
                            <m:endChr m:val="}"/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200" b="1">
                                    <a:latin typeface="Cambria Math" panose="02040503050406030204" pitchFamily="18" charset="0"/>
                                  </a:rPr>
                                  <m:t>𝐫</m:t>
                                </m:r>
                              </m:e>
                            </m:d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200" b="1">
                                <a:latin typeface="Cambria Math" panose="02040503050406030204" pitchFamily="18" charset="0"/>
                              </a:rPr>
                              <m:t>𝐫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1">
                                        <a:latin typeface="Cambria Math" panose="02040503050406030204" pitchFamily="18" charset="0"/>
                                      </a:rPr>
                                      <m:t>𝐫</m:t>
                                    </m:r>
                                  </m:e>
                                </m:d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1">
                                        <a:latin typeface="Cambria Math" panose="02040503050406030204" pitchFamily="18" charset="0"/>
                                      </a:rPr>
                                      <m:t>𝐫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DC1AD87-7E48-C0B7-6688-287C974090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4682" y="2794142"/>
                  <a:ext cx="2801986" cy="384464"/>
                </a:xfrm>
                <a:prstGeom prst="rect">
                  <a:avLst/>
                </a:prstGeom>
                <a:blipFill>
                  <a:blip r:embed="rId7"/>
                  <a:stretch>
                    <a:fillRect l="-1525" t="-4762" b="-206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E006472-5C72-0EB5-0857-782E896413DA}"/>
                </a:ext>
              </a:extLst>
            </p:cNvPr>
            <p:cNvGrpSpPr/>
            <p:nvPr/>
          </p:nvGrpSpPr>
          <p:grpSpPr>
            <a:xfrm>
              <a:off x="6052035" y="3904807"/>
              <a:ext cx="2157505" cy="361658"/>
              <a:chOff x="6111268" y="3855195"/>
              <a:chExt cx="2157505" cy="361658"/>
            </a:xfrm>
          </p:grpSpPr>
          <p:sp>
            <p:nvSpPr>
              <p:cNvPr id="11" name="Striped Right Arrow 37">
                <a:extLst>
                  <a:ext uri="{FF2B5EF4-FFF2-40B4-BE49-F238E27FC236}">
                    <a16:creationId xmlns:a16="http://schemas.microsoft.com/office/drawing/2014/main" id="{1BC5B077-6127-5E44-F644-9BE652AA3C9E}"/>
                  </a:ext>
                </a:extLst>
              </p:cNvPr>
              <p:cNvSpPr/>
              <p:nvPr/>
            </p:nvSpPr>
            <p:spPr>
              <a:xfrm rot="5400000">
                <a:off x="6890970" y="3901538"/>
                <a:ext cx="361658" cy="268972"/>
              </a:xfrm>
              <a:prstGeom prst="stripedRightArrow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9A6C1F-9129-817A-E111-1FD065EAAA58}"/>
                  </a:ext>
                </a:extLst>
              </p:cNvPr>
              <p:cNvSpPr txBox="1"/>
              <p:nvPr/>
            </p:nvSpPr>
            <p:spPr>
              <a:xfrm>
                <a:off x="7147041" y="3860301"/>
                <a:ext cx="11217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70C0"/>
                    </a:solidFill>
                  </a:rPr>
                  <a:t>optimization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A985044-3801-E39C-2862-D10502B4A7BD}"/>
                  </a:ext>
                </a:extLst>
              </p:cNvPr>
              <p:cNvSpPr txBox="1"/>
              <p:nvPr/>
            </p:nvSpPr>
            <p:spPr>
              <a:xfrm>
                <a:off x="6111268" y="3860302"/>
                <a:ext cx="10357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70C0"/>
                    </a:solidFill>
                  </a:rPr>
                  <a:t>Pixel wise</a:t>
                </a:r>
              </a:p>
            </p:txBody>
          </p:sp>
        </p:grpSp>
      </p:grp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22F393A6-39B6-16D5-EAB7-6E766D0BAAB6}"/>
              </a:ext>
            </a:extLst>
          </p:cNvPr>
          <p:cNvSpPr txBox="1">
            <a:spLocks/>
          </p:cNvSpPr>
          <p:nvPr/>
        </p:nvSpPr>
        <p:spPr>
          <a:xfrm>
            <a:off x="196079" y="496865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A59A19-E6D9-33DB-761B-885B3ABF3D53}"/>
              </a:ext>
            </a:extLst>
          </p:cNvPr>
          <p:cNvGrpSpPr>
            <a:grpSpLocks noChangeAspect="1"/>
          </p:cNvGrpSpPr>
          <p:nvPr/>
        </p:nvGrpSpPr>
        <p:grpSpPr>
          <a:xfrm>
            <a:off x="424679" y="2745129"/>
            <a:ext cx="4717524" cy="1849447"/>
            <a:chOff x="2381942" y="1720317"/>
            <a:chExt cx="8892671" cy="348626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6AFCD2C-9E55-A085-D73D-DEBD5433E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506" y="2437099"/>
              <a:ext cx="1828800" cy="1828800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7CF2E2-311E-09D7-7CAB-23E919546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7120" y="2433242"/>
              <a:ext cx="1830819" cy="1828800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cxnSp>
          <p:nvCxnSpPr>
            <p:cNvPr id="17" name="Straight Connector 10">
              <a:extLst>
                <a:ext uri="{FF2B5EF4-FFF2-40B4-BE49-F238E27FC236}">
                  <a16:creationId xmlns:a16="http://schemas.microsoft.com/office/drawing/2014/main" id="{2C5F20AD-7BC8-5646-2F7D-9F495886AE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62152" y="3146144"/>
              <a:ext cx="3729871" cy="177314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2">
              <a:extLst>
                <a:ext uri="{FF2B5EF4-FFF2-40B4-BE49-F238E27FC236}">
                  <a16:creationId xmlns:a16="http://schemas.microsoft.com/office/drawing/2014/main" id="{5EDBF927-11C5-D367-9D4A-8A333F15E137}"/>
                </a:ext>
              </a:extLst>
            </p:cNvPr>
            <p:cNvSpPr/>
            <p:nvPr/>
          </p:nvSpPr>
          <p:spPr>
            <a:xfrm>
              <a:off x="3779868" y="3227264"/>
              <a:ext cx="176196" cy="176196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2785CC3-9D04-61F1-396B-DD0CBE7CCC8F}"/>
                </a:ext>
              </a:extLst>
            </p:cNvPr>
            <p:cNvCxnSpPr>
              <a:cxnSpLocks/>
            </p:cNvCxnSpPr>
            <p:nvPr/>
          </p:nvCxnSpPr>
          <p:spPr>
            <a:xfrm>
              <a:off x="7605636" y="3136652"/>
              <a:ext cx="0" cy="1685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7AC339-D4B8-E1D4-6860-850DBD01BCAB}"/>
                </a:ext>
              </a:extLst>
            </p:cNvPr>
            <p:cNvCxnSpPr/>
            <p:nvPr/>
          </p:nvCxnSpPr>
          <p:spPr>
            <a:xfrm flipH="1">
              <a:off x="7592023" y="3146144"/>
              <a:ext cx="68753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62418F5-E93C-F33C-9E94-58CD72167A43}"/>
                </a:ext>
              </a:extLst>
            </p:cNvPr>
            <p:cNvCxnSpPr/>
            <p:nvPr/>
          </p:nvCxnSpPr>
          <p:spPr>
            <a:xfrm flipH="1">
              <a:off x="7592022" y="3307809"/>
              <a:ext cx="68753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4">
              <a:extLst>
                <a:ext uri="{FF2B5EF4-FFF2-40B4-BE49-F238E27FC236}">
                  <a16:creationId xmlns:a16="http://schemas.microsoft.com/office/drawing/2014/main" id="{477C4BFF-69FF-C07A-F665-A8410D6C7AFD}"/>
                </a:ext>
              </a:extLst>
            </p:cNvPr>
            <p:cNvCxnSpPr/>
            <p:nvPr/>
          </p:nvCxnSpPr>
          <p:spPr>
            <a:xfrm>
              <a:off x="8163666" y="2902304"/>
              <a:ext cx="0" cy="24384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5">
              <a:extLst>
                <a:ext uri="{FF2B5EF4-FFF2-40B4-BE49-F238E27FC236}">
                  <a16:creationId xmlns:a16="http://schemas.microsoft.com/office/drawing/2014/main" id="{2B9CB0AD-837C-C8F1-5292-4F800DFA6184}"/>
                </a:ext>
              </a:extLst>
            </p:cNvPr>
            <p:cNvCxnSpPr/>
            <p:nvPr/>
          </p:nvCxnSpPr>
          <p:spPr>
            <a:xfrm flipH="1" flipV="1">
              <a:off x="8159856" y="3298544"/>
              <a:ext cx="3810" cy="25909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9">
              <a:extLst>
                <a:ext uri="{FF2B5EF4-FFF2-40B4-BE49-F238E27FC236}">
                  <a16:creationId xmlns:a16="http://schemas.microsoft.com/office/drawing/2014/main" id="{52FB1701-1744-A15C-BD25-13C1A2E76B4E}"/>
                </a:ext>
              </a:extLst>
            </p:cNvPr>
            <p:cNvSpPr txBox="1"/>
            <p:nvPr/>
          </p:nvSpPr>
          <p:spPr>
            <a:xfrm>
              <a:off x="5872787" y="4063263"/>
              <a:ext cx="228598" cy="541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i="1" dirty="0">
                  <a:solidFill>
                    <a:schemeClr val="tx1">
                      <a:lumMod val="50000"/>
                    </a:schemeClr>
                  </a:solidFill>
                </a:rPr>
                <a:t>d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30">
                  <a:extLst>
                    <a:ext uri="{FF2B5EF4-FFF2-40B4-BE49-F238E27FC236}">
                      <a16:creationId xmlns:a16="http://schemas.microsoft.com/office/drawing/2014/main" id="{5519873E-2301-7A1A-8F56-EC07DDFE63FF}"/>
                    </a:ext>
                  </a:extLst>
                </p:cNvPr>
                <p:cNvSpPr txBox="1"/>
                <p:nvPr/>
              </p:nvSpPr>
              <p:spPr>
                <a:xfrm>
                  <a:off x="8293171" y="3021434"/>
                  <a:ext cx="1417500" cy="3334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sz="12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𝐫</m:t>
                        </m:r>
                        <m:r>
                          <a:rPr lang="en-US" sz="12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𝐫</m:t>
                            </m:r>
                          </m:e>
                          <m:sup>
                            <m:r>
                              <a:rPr lang="en-US" sz="12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2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2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𝐫</m:t>
                        </m:r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18" name="TextBox 30">
                  <a:extLst>
                    <a:ext uri="{FF2B5EF4-FFF2-40B4-BE49-F238E27FC236}">
                      <a16:creationId xmlns:a16="http://schemas.microsoft.com/office/drawing/2014/main" id="{46817456-EEA3-437E-AB41-9C110AD636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3171" y="3021434"/>
                  <a:ext cx="1417500" cy="333420"/>
                </a:xfrm>
                <a:prstGeom prst="rect">
                  <a:avLst/>
                </a:prstGeom>
                <a:blipFill>
                  <a:blip r:embed="rId10"/>
                  <a:stretch>
                    <a:fillRect l="-4651" r="-1550" b="-96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Straight Connector 6">
              <a:extLst>
                <a:ext uri="{FF2B5EF4-FFF2-40B4-BE49-F238E27FC236}">
                  <a16:creationId xmlns:a16="http://schemas.microsoft.com/office/drawing/2014/main" id="{D2F1C7B3-2D49-98BF-7D4E-AEF6CF7342E8}"/>
                </a:ext>
              </a:extLst>
            </p:cNvPr>
            <p:cNvCxnSpPr>
              <a:cxnSpLocks/>
              <a:stCxn id="453" idx="3"/>
            </p:cNvCxnSpPr>
            <p:nvPr/>
          </p:nvCxnSpPr>
          <p:spPr>
            <a:xfrm>
              <a:off x="4767765" y="3271385"/>
              <a:ext cx="2837871" cy="3378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直接连接符 45">
              <a:extLst>
                <a:ext uri="{FF2B5EF4-FFF2-40B4-BE49-F238E27FC236}">
                  <a16:creationId xmlns:a16="http://schemas.microsoft.com/office/drawing/2014/main" id="{0BB3575B-1C3E-CA35-66FF-55F2D5ECB745}"/>
                </a:ext>
              </a:extLst>
            </p:cNvPr>
            <p:cNvCxnSpPr>
              <a:cxnSpLocks/>
            </p:cNvCxnSpPr>
            <p:nvPr/>
          </p:nvCxnSpPr>
          <p:spPr>
            <a:xfrm>
              <a:off x="2381942" y="2936084"/>
              <a:ext cx="999883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46">
              <a:extLst>
                <a:ext uri="{FF2B5EF4-FFF2-40B4-BE49-F238E27FC236}">
                  <a16:creationId xmlns:a16="http://schemas.microsoft.com/office/drawing/2014/main" id="{98BD609A-9E6A-797E-9C38-19C2405F6547}"/>
                </a:ext>
              </a:extLst>
            </p:cNvPr>
            <p:cNvCxnSpPr>
              <a:cxnSpLocks/>
            </p:cNvCxnSpPr>
            <p:nvPr/>
          </p:nvCxnSpPr>
          <p:spPr>
            <a:xfrm>
              <a:off x="2381942" y="3122170"/>
              <a:ext cx="999883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47">
              <a:extLst>
                <a:ext uri="{FF2B5EF4-FFF2-40B4-BE49-F238E27FC236}">
                  <a16:creationId xmlns:a16="http://schemas.microsoft.com/office/drawing/2014/main" id="{FBF9E78C-677F-01BA-81D9-2D248924BC2F}"/>
                </a:ext>
              </a:extLst>
            </p:cNvPr>
            <p:cNvCxnSpPr>
              <a:cxnSpLocks/>
            </p:cNvCxnSpPr>
            <p:nvPr/>
          </p:nvCxnSpPr>
          <p:spPr>
            <a:xfrm>
              <a:off x="2381942" y="3305165"/>
              <a:ext cx="999883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直接连接符 48">
              <a:extLst>
                <a:ext uri="{FF2B5EF4-FFF2-40B4-BE49-F238E27FC236}">
                  <a16:creationId xmlns:a16="http://schemas.microsoft.com/office/drawing/2014/main" id="{20CA1191-BD4E-F109-C0D5-C91A7C39FABF}"/>
                </a:ext>
              </a:extLst>
            </p:cNvPr>
            <p:cNvCxnSpPr>
              <a:cxnSpLocks/>
            </p:cNvCxnSpPr>
            <p:nvPr/>
          </p:nvCxnSpPr>
          <p:spPr>
            <a:xfrm>
              <a:off x="2381942" y="3466205"/>
              <a:ext cx="999883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直接连接符 49">
              <a:extLst>
                <a:ext uri="{FF2B5EF4-FFF2-40B4-BE49-F238E27FC236}">
                  <a16:creationId xmlns:a16="http://schemas.microsoft.com/office/drawing/2014/main" id="{96D601F9-82A0-844A-7A82-A1E718332962}"/>
                </a:ext>
              </a:extLst>
            </p:cNvPr>
            <p:cNvCxnSpPr>
              <a:cxnSpLocks/>
            </p:cNvCxnSpPr>
            <p:nvPr/>
          </p:nvCxnSpPr>
          <p:spPr>
            <a:xfrm>
              <a:off x="2381942" y="3663055"/>
              <a:ext cx="999883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0" name="Oval 12">
              <a:extLst>
                <a:ext uri="{FF2B5EF4-FFF2-40B4-BE49-F238E27FC236}">
                  <a16:creationId xmlns:a16="http://schemas.microsoft.com/office/drawing/2014/main" id="{2EC48907-7C02-90FF-48CB-5FEDCDAA0641}"/>
                </a:ext>
              </a:extLst>
            </p:cNvPr>
            <p:cNvSpPr/>
            <p:nvPr/>
          </p:nvSpPr>
          <p:spPr>
            <a:xfrm>
              <a:off x="3798250" y="3220908"/>
              <a:ext cx="176196" cy="176196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51" name="文本框 40">
              <a:extLst>
                <a:ext uri="{FF2B5EF4-FFF2-40B4-BE49-F238E27FC236}">
                  <a16:creationId xmlns:a16="http://schemas.microsoft.com/office/drawing/2014/main" id="{395B4ABA-3F10-DAD9-F217-91B139B5FC06}"/>
                </a:ext>
              </a:extLst>
            </p:cNvPr>
            <p:cNvSpPr txBox="1"/>
            <p:nvPr/>
          </p:nvSpPr>
          <p:spPr>
            <a:xfrm>
              <a:off x="6543387" y="1720317"/>
              <a:ext cx="2211805" cy="500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</a:rPr>
                <a:t>Detector image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2" name="TextBox 451">
                  <a:extLst>
                    <a:ext uri="{FF2B5EF4-FFF2-40B4-BE49-F238E27FC236}">
                      <a16:creationId xmlns:a16="http://schemas.microsoft.com/office/drawing/2014/main" id="{4D780E78-4955-61BA-925A-6B3EEB66D7DA}"/>
                    </a:ext>
                  </a:extLst>
                </p:cNvPr>
                <p:cNvSpPr txBox="1"/>
                <p:nvPr/>
              </p:nvSpPr>
              <p:spPr>
                <a:xfrm>
                  <a:off x="8040883" y="3756160"/>
                  <a:ext cx="3233730" cy="145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100" i="1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1100" i="0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100" i="0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1100" i="0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sup>
                      </m:sSubSup>
                      <m:r>
                        <a:rPr lang="en-US" sz="110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a14:m>
                  <a:r>
                    <a:rPr lang="en-US" sz="1100" dirty="0">
                      <a:solidFill>
                        <a:schemeClr val="tx1">
                          <a:lumMod val="50000"/>
                        </a:schemeClr>
                      </a:solidFill>
                    </a:rPr>
                    <a:t>sample-in image (measured)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100" i="1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100" i="0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100" i="0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en-US" sz="1100" i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a14:m>
                  <a:r>
                    <a:rPr lang="en-US" sz="1100" dirty="0">
                      <a:solidFill>
                        <a:schemeClr val="tx1">
                          <a:lumMod val="50000"/>
                        </a:schemeClr>
                      </a:solidFill>
                    </a:rPr>
                    <a:t>reference image (measured or simulated)</a:t>
                  </a:r>
                </a:p>
              </p:txBody>
            </p:sp>
          </mc:Choice>
          <mc:Fallback xmlns="">
            <p:sp>
              <p:nvSpPr>
                <p:cNvPr id="452" name="TextBox 451">
                  <a:extLst>
                    <a:ext uri="{FF2B5EF4-FFF2-40B4-BE49-F238E27FC236}">
                      <a16:creationId xmlns:a16="http://schemas.microsoft.com/office/drawing/2014/main" id="{4D780E78-4955-61BA-925A-6B3EEB66D7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0883" y="3756160"/>
                  <a:ext cx="3233730" cy="1450419"/>
                </a:xfrm>
                <a:prstGeom prst="rect">
                  <a:avLst/>
                </a:prstGeom>
                <a:blipFill>
                  <a:blip r:embed="rId11"/>
                  <a:stretch>
                    <a:fillRect t="-787" b="-39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3" name="Cloud 452">
              <a:extLst>
                <a:ext uri="{FF2B5EF4-FFF2-40B4-BE49-F238E27FC236}">
                  <a16:creationId xmlns:a16="http://schemas.microsoft.com/office/drawing/2014/main" id="{6A44BCDB-7DCF-7F85-D070-C5AE65A6B5E6}"/>
                </a:ext>
              </a:extLst>
            </p:cNvPr>
            <p:cNvSpPr/>
            <p:nvPr/>
          </p:nvSpPr>
          <p:spPr>
            <a:xfrm rot="5400000">
              <a:off x="3979798" y="3111710"/>
              <a:ext cx="1293103" cy="319349"/>
            </a:xfrm>
            <a:prstGeom prst="cloud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54" name="Straight Arrow Connector 453">
              <a:extLst>
                <a:ext uri="{FF2B5EF4-FFF2-40B4-BE49-F238E27FC236}">
                  <a16:creationId xmlns:a16="http://schemas.microsoft.com/office/drawing/2014/main" id="{373CE13B-3AA3-96D4-5BA9-09F5039C681A}"/>
                </a:ext>
              </a:extLst>
            </p:cNvPr>
            <p:cNvCxnSpPr>
              <a:cxnSpLocks/>
            </p:cNvCxnSpPr>
            <p:nvPr/>
          </p:nvCxnSpPr>
          <p:spPr>
            <a:xfrm>
              <a:off x="4626349" y="4540038"/>
              <a:ext cx="2973588" cy="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>
              <a:extLst>
                <a:ext uri="{FF2B5EF4-FFF2-40B4-BE49-F238E27FC236}">
                  <a16:creationId xmlns:a16="http://schemas.microsoft.com/office/drawing/2014/main" id="{C5487406-C900-A2EE-1DF6-161EA65C4F1A}"/>
                </a:ext>
              </a:extLst>
            </p:cNvPr>
            <p:cNvCxnSpPr>
              <a:cxnSpLocks/>
            </p:cNvCxnSpPr>
            <p:nvPr/>
          </p:nvCxnSpPr>
          <p:spPr>
            <a:xfrm>
              <a:off x="4626348" y="4032502"/>
              <a:ext cx="0" cy="826966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459">
              <a:extLst>
                <a:ext uri="{FF2B5EF4-FFF2-40B4-BE49-F238E27FC236}">
                  <a16:creationId xmlns:a16="http://schemas.microsoft.com/office/drawing/2014/main" id="{4B793CEB-084B-2F9A-0DC6-99CEF3CA760C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7621906" y="4265899"/>
              <a:ext cx="2379" cy="593569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1" name="文本框 40">
              <a:extLst>
                <a:ext uri="{FF2B5EF4-FFF2-40B4-BE49-F238E27FC236}">
                  <a16:creationId xmlns:a16="http://schemas.microsoft.com/office/drawing/2014/main" id="{924C8FE8-359E-D62D-E9D3-D1FE402704AC}"/>
                </a:ext>
              </a:extLst>
            </p:cNvPr>
            <p:cNvSpPr txBox="1"/>
            <p:nvPr/>
          </p:nvSpPr>
          <p:spPr>
            <a:xfrm>
              <a:off x="2507949" y="1732566"/>
              <a:ext cx="2211805" cy="522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</a:rPr>
                <a:t>Coded mask</a:t>
              </a:r>
            </a:p>
          </p:txBody>
        </p:sp>
        <p:sp>
          <p:nvSpPr>
            <p:cNvPr id="462" name="文本框 40">
              <a:extLst>
                <a:ext uri="{FF2B5EF4-FFF2-40B4-BE49-F238E27FC236}">
                  <a16:creationId xmlns:a16="http://schemas.microsoft.com/office/drawing/2014/main" id="{4F2A86E5-F858-EA72-C2B6-AB22703C921D}"/>
                </a:ext>
              </a:extLst>
            </p:cNvPr>
            <p:cNvSpPr txBox="1"/>
            <p:nvPr/>
          </p:nvSpPr>
          <p:spPr>
            <a:xfrm>
              <a:off x="4186282" y="2223537"/>
              <a:ext cx="1513132" cy="522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</a:rPr>
                <a:t>Sample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62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8948EDF-2EC8-4608-A4C7-4EE355D68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3" y="240618"/>
            <a:ext cx="8372900" cy="369794"/>
          </a:xfrm>
        </p:spPr>
        <p:txBody>
          <a:bodyPr>
            <a:normAutofit/>
          </a:bodyPr>
          <a:lstStyle/>
          <a:p>
            <a:r>
              <a:rPr lang="en-US" sz="2200" dirty="0"/>
              <a:t>Coded-mask-based wavefront sensing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A0BA5A7-4BFA-F19C-9F56-2447963A08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299" y="677322"/>
            <a:ext cx="6049448" cy="374786"/>
          </a:xfrm>
        </p:spPr>
        <p:txBody>
          <a:bodyPr/>
          <a:lstStyle/>
          <a:p>
            <a:r>
              <a:rPr lang="en-US" sz="1800" dirty="0"/>
              <a:t>Single-shot measurements</a:t>
            </a:r>
          </a:p>
        </p:txBody>
      </p:sp>
      <p:sp>
        <p:nvSpPr>
          <p:cNvPr id="477" name="TextBox 476">
            <a:extLst>
              <a:ext uri="{FF2B5EF4-FFF2-40B4-BE49-F238E27FC236}">
                <a16:creationId xmlns:a16="http://schemas.microsoft.com/office/drawing/2014/main" id="{76689BBF-7E39-7EB1-23F7-3D642538A7E4}"/>
              </a:ext>
            </a:extLst>
          </p:cNvPr>
          <p:cNvSpPr txBox="1"/>
          <p:nvPr/>
        </p:nvSpPr>
        <p:spPr>
          <a:xfrm>
            <a:off x="454298" y="976267"/>
            <a:ext cx="5032102" cy="214930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Data analysis methods:</a:t>
            </a:r>
          </a:p>
          <a:p>
            <a:pPr lvl="1" indent="-230188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Correlation-based speckle tracking</a:t>
            </a:r>
          </a:p>
          <a:p>
            <a:pPr lvl="1" indent="-230188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Wavelet-transform-based speckle tracking</a:t>
            </a:r>
          </a:p>
          <a:p>
            <a:pPr marL="688975" lvl="1">
              <a:spcBef>
                <a:spcPts val="200"/>
              </a:spcBef>
              <a:spcAft>
                <a:spcPts val="200"/>
              </a:spcAft>
            </a:pPr>
            <a:r>
              <a:rPr lang="en-US" sz="1100" dirty="0">
                <a:solidFill>
                  <a:schemeClr val="tx1">
                    <a:lumMod val="50000"/>
                  </a:schemeClr>
                </a:solidFill>
              </a:rPr>
              <a:t>Z. Qiao, et al., Proc. SPIE 11492, 114920O (2020).</a:t>
            </a:r>
          </a:p>
          <a:p>
            <a:pPr lvl="1" indent="-230188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Maximum-likelihood optimization</a:t>
            </a:r>
          </a:p>
          <a:p>
            <a:pPr marL="688975" lvl="1"/>
            <a:r>
              <a:rPr lang="fr-FR" sz="1100" dirty="0">
                <a:solidFill>
                  <a:schemeClr val="tx1">
                    <a:lumMod val="50000"/>
                  </a:schemeClr>
                </a:solidFill>
              </a:rPr>
              <a:t>Z. Qiao, et al., </a:t>
            </a:r>
            <a:r>
              <a:rPr lang="fr-FR" sz="1100" dirty="0" err="1">
                <a:solidFill>
                  <a:schemeClr val="tx1">
                    <a:lumMod val="50000"/>
                  </a:schemeClr>
                </a:solidFill>
              </a:rPr>
              <a:t>Appl</a:t>
            </a:r>
            <a:r>
              <a:rPr lang="fr-FR" sz="1100" dirty="0">
                <a:solidFill>
                  <a:schemeClr val="tx1">
                    <a:lumMod val="50000"/>
                  </a:schemeClr>
                </a:solidFill>
              </a:rPr>
              <a:t>. Phys </a:t>
            </a:r>
            <a:r>
              <a:rPr lang="fr-FR" sz="1100" dirty="0" err="1">
                <a:solidFill>
                  <a:schemeClr val="tx1">
                    <a:lumMod val="50000"/>
                  </a:schemeClr>
                </a:solidFill>
              </a:rPr>
              <a:t>Lett</a:t>
            </a:r>
            <a:r>
              <a:rPr lang="fr-FR" sz="1100" dirty="0">
                <a:solidFill>
                  <a:schemeClr val="tx1">
                    <a:lumMod val="50000"/>
                  </a:schemeClr>
                </a:solidFill>
              </a:rPr>
              <a:t>. 119, 011105 (2021).</a:t>
            </a:r>
          </a:p>
          <a:p>
            <a:pPr marL="457200" marR="0" lvl="1" indent="-230188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Machine-learning-based method:                        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SPINNet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(Speckle-based Phase-contrast Imaging Neural Network)</a:t>
            </a:r>
          </a:p>
          <a:p>
            <a:pPr marL="685800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Z. Qiao, et al., Optica 9, 391 (2022).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2A91CD20-A993-67CC-1A4A-0C0161E2E6D6}"/>
              </a:ext>
            </a:extLst>
          </p:cNvPr>
          <p:cNvSpPr txBox="1">
            <a:spLocks/>
          </p:cNvSpPr>
          <p:nvPr/>
        </p:nvSpPr>
        <p:spPr>
          <a:xfrm>
            <a:off x="196079" y="496865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B87E3F-FDDF-0ABA-257C-C0AAA7E78B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97" t="-2070" r="-1871" b="-2870"/>
          <a:stretch/>
        </p:blipFill>
        <p:spPr>
          <a:xfrm>
            <a:off x="3719146" y="2047838"/>
            <a:ext cx="5247054" cy="275336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5743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8948EDF-2EC8-4608-A4C7-4EE355D68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3" y="240618"/>
            <a:ext cx="8372900" cy="369794"/>
          </a:xfrm>
        </p:spPr>
        <p:txBody>
          <a:bodyPr>
            <a:normAutofit/>
          </a:bodyPr>
          <a:lstStyle/>
          <a:p>
            <a:r>
              <a:rPr lang="en-US" sz="2200" dirty="0"/>
              <a:t>Coded-mask-based wavefront sensing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A0BA5A7-4BFA-F19C-9F56-2447963A08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299" y="677322"/>
            <a:ext cx="6049448" cy="374786"/>
          </a:xfrm>
        </p:spPr>
        <p:txBody>
          <a:bodyPr/>
          <a:lstStyle/>
          <a:p>
            <a:r>
              <a:rPr lang="en-US" sz="1800" dirty="0"/>
              <a:t>Single-shot measurements</a:t>
            </a:r>
          </a:p>
        </p:txBody>
      </p:sp>
      <p:sp>
        <p:nvSpPr>
          <p:cNvPr id="477" name="TextBox 476">
            <a:extLst>
              <a:ext uri="{FF2B5EF4-FFF2-40B4-BE49-F238E27FC236}">
                <a16:creationId xmlns:a16="http://schemas.microsoft.com/office/drawing/2014/main" id="{76689BBF-7E39-7EB1-23F7-3D642538A7E4}"/>
              </a:ext>
            </a:extLst>
          </p:cNvPr>
          <p:cNvSpPr txBox="1"/>
          <p:nvPr/>
        </p:nvSpPr>
        <p:spPr>
          <a:xfrm>
            <a:off x="454298" y="976267"/>
            <a:ext cx="5032102" cy="214930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Data analysis methods:</a:t>
            </a:r>
          </a:p>
          <a:p>
            <a:pPr lvl="1" indent="-230188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Correlation-based speckle tracking</a:t>
            </a:r>
          </a:p>
          <a:p>
            <a:pPr lvl="1" indent="-230188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Wavelet-transform-based speckle tracking</a:t>
            </a:r>
          </a:p>
          <a:p>
            <a:pPr marL="688975" lvl="1">
              <a:spcBef>
                <a:spcPts val="200"/>
              </a:spcBef>
              <a:spcAft>
                <a:spcPts val="200"/>
              </a:spcAft>
            </a:pPr>
            <a:r>
              <a:rPr lang="en-US" sz="1100" dirty="0">
                <a:solidFill>
                  <a:schemeClr val="tx1">
                    <a:lumMod val="50000"/>
                  </a:schemeClr>
                </a:solidFill>
              </a:rPr>
              <a:t>Z. Qiao, et al., Proc. SPIE 11492, 114920O (2020).</a:t>
            </a:r>
          </a:p>
          <a:p>
            <a:pPr lvl="1" indent="-230188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Maximum-likelihood optimization</a:t>
            </a:r>
          </a:p>
          <a:p>
            <a:pPr marL="688975" lvl="1"/>
            <a:r>
              <a:rPr lang="fr-FR" sz="1100" dirty="0">
                <a:solidFill>
                  <a:schemeClr val="tx1">
                    <a:lumMod val="50000"/>
                  </a:schemeClr>
                </a:solidFill>
              </a:rPr>
              <a:t>Z. Qiao, et al., </a:t>
            </a:r>
            <a:r>
              <a:rPr lang="fr-FR" sz="1100" dirty="0" err="1">
                <a:solidFill>
                  <a:schemeClr val="tx1">
                    <a:lumMod val="50000"/>
                  </a:schemeClr>
                </a:solidFill>
              </a:rPr>
              <a:t>Appl</a:t>
            </a:r>
            <a:r>
              <a:rPr lang="fr-FR" sz="1100" dirty="0">
                <a:solidFill>
                  <a:schemeClr val="tx1">
                    <a:lumMod val="50000"/>
                  </a:schemeClr>
                </a:solidFill>
              </a:rPr>
              <a:t>. Phys </a:t>
            </a:r>
            <a:r>
              <a:rPr lang="fr-FR" sz="1100" dirty="0" err="1">
                <a:solidFill>
                  <a:schemeClr val="tx1">
                    <a:lumMod val="50000"/>
                  </a:schemeClr>
                </a:solidFill>
              </a:rPr>
              <a:t>Lett</a:t>
            </a:r>
            <a:r>
              <a:rPr lang="fr-FR" sz="1100" dirty="0">
                <a:solidFill>
                  <a:schemeClr val="tx1">
                    <a:lumMod val="50000"/>
                  </a:schemeClr>
                </a:solidFill>
              </a:rPr>
              <a:t>. 119, 011105 (2021).</a:t>
            </a:r>
          </a:p>
          <a:p>
            <a:pPr marL="457200" marR="0" lvl="1" indent="-230188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Machine-learning-based method:                        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SPINNet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(Speckle-based Phase-contrast Imaging Neural Network)</a:t>
            </a:r>
          </a:p>
          <a:p>
            <a:pPr marL="685800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Z. Qiao, et al., Optica 9, 391 (2022).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2A91CD20-A993-67CC-1A4A-0C0161E2E6D6}"/>
              </a:ext>
            </a:extLst>
          </p:cNvPr>
          <p:cNvSpPr txBox="1">
            <a:spLocks/>
          </p:cNvSpPr>
          <p:nvPr/>
        </p:nvSpPr>
        <p:spPr>
          <a:xfrm>
            <a:off x="196079" y="496865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93" name="Picture 492">
            <a:extLst>
              <a:ext uri="{FF2B5EF4-FFF2-40B4-BE49-F238E27FC236}">
                <a16:creationId xmlns:a16="http://schemas.microsoft.com/office/drawing/2014/main" id="{3C0C72FB-129D-2B94-70EC-63DA6A2E77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01422" y="2180178"/>
            <a:ext cx="321689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2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39632</TotalTime>
  <Words>2992</Words>
  <Application>Microsoft Office PowerPoint</Application>
  <PresentationFormat>On-screen Show (16:9)</PresentationFormat>
  <Paragraphs>848</Paragraphs>
  <Slides>26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Gotham A</vt:lpstr>
      <vt:lpstr>Arial</vt:lpstr>
      <vt:lpstr>Calibri</vt:lpstr>
      <vt:lpstr>Cambria</vt:lpstr>
      <vt:lpstr>Cambria Math</vt:lpstr>
      <vt:lpstr>Times</vt:lpstr>
      <vt:lpstr>Times New Roman</vt:lpstr>
      <vt:lpstr>Wingdings</vt:lpstr>
      <vt:lpstr>presentation_16x9</vt:lpstr>
      <vt:lpstr>Design and implementation of X-ray wavefront sensors for APS-U beamline diagnostics</vt:lpstr>
      <vt:lpstr>PowerPoint Presentation</vt:lpstr>
      <vt:lpstr>PowerPoint Presentation</vt:lpstr>
      <vt:lpstr>PowerPoint Presentation</vt:lpstr>
      <vt:lpstr>Coded-mask-based wavefront sensing</vt:lpstr>
      <vt:lpstr>Coded-mask-based wavefront sensing</vt:lpstr>
      <vt:lpstr>Coded-mask-based wavefront sensing</vt:lpstr>
      <vt:lpstr>Coded-mask-based wavefront sensing</vt:lpstr>
      <vt:lpstr>Coded-mask-based wavefront sensing</vt:lpstr>
      <vt:lpstr>PowerPoint Presentation</vt:lpstr>
      <vt:lpstr>REFERENCE APS Wavefront SENSOR</vt:lpstr>
      <vt:lpstr>NEW Wavefront SENSOR prototypes</vt:lpstr>
      <vt:lpstr>Compact WF sensor Parts List</vt:lpstr>
      <vt:lpstr>Adjustable Zoom WF sensor Parts List</vt:lpstr>
      <vt:lpstr>WF sensor Design for APS-U beamlines</vt:lpstr>
      <vt:lpstr>PowerPoint Presentation</vt:lpstr>
      <vt:lpstr>WF sensor prototype testing</vt:lpstr>
      <vt:lpstr>WF sensor prototype testing</vt:lpstr>
      <vt:lpstr>PowerPoint Presentation</vt:lpstr>
      <vt:lpstr>Wavefront sensing application</vt:lpstr>
      <vt:lpstr>Wavefront sensing application</vt:lpstr>
      <vt:lpstr>Wavefront sensing application</vt:lpstr>
      <vt:lpstr>Wavefront sensing application</vt:lpstr>
      <vt:lpstr>Wavefront sensing application</vt:lpstr>
      <vt:lpstr>Summary</vt:lpstr>
      <vt:lpstr>PowerPoint Presentation</vt:lpstr>
    </vt:vector>
  </TitlesOfParts>
  <Company>Argonne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Fenner, Richard B.</dc:creator>
  <cp:lastModifiedBy>Shi, Xianbo</cp:lastModifiedBy>
  <cp:revision>2016</cp:revision>
  <cp:lastPrinted>2017-07-13T22:30:18Z</cp:lastPrinted>
  <dcterms:created xsi:type="dcterms:W3CDTF">2017-06-30T19:40:30Z</dcterms:created>
  <dcterms:modified xsi:type="dcterms:W3CDTF">2023-07-20T06:51:41Z</dcterms:modified>
</cp:coreProperties>
</file>